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82" r:id="rId2"/>
  </p:sldMasterIdLst>
  <p:notesMasterIdLst>
    <p:notesMasterId r:id="rId29"/>
  </p:notesMasterIdLst>
  <p:sldIdLst>
    <p:sldId id="282" r:id="rId3"/>
    <p:sldId id="406" r:id="rId4"/>
    <p:sldId id="408" r:id="rId5"/>
    <p:sldId id="409" r:id="rId6"/>
    <p:sldId id="410" r:id="rId7"/>
    <p:sldId id="422" r:id="rId8"/>
    <p:sldId id="420" r:id="rId9"/>
    <p:sldId id="382" r:id="rId10"/>
    <p:sldId id="395" r:id="rId11"/>
    <p:sldId id="390" r:id="rId12"/>
    <p:sldId id="400" r:id="rId13"/>
    <p:sldId id="403" r:id="rId14"/>
    <p:sldId id="411" r:id="rId15"/>
    <p:sldId id="405" r:id="rId16"/>
    <p:sldId id="423" r:id="rId17"/>
    <p:sldId id="396" r:id="rId18"/>
    <p:sldId id="416" r:id="rId19"/>
    <p:sldId id="412" r:id="rId20"/>
    <p:sldId id="418" r:id="rId21"/>
    <p:sldId id="417" r:id="rId22"/>
    <p:sldId id="413" r:id="rId23"/>
    <p:sldId id="414" r:id="rId24"/>
    <p:sldId id="415" r:id="rId25"/>
    <p:sldId id="424" r:id="rId26"/>
    <p:sldId id="419" r:id="rId27"/>
    <p:sldId id="425" r:id="rId2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ohnathan Rush" initials="JR" lastIdx="1" clrIdx="0">
    <p:extLst>
      <p:ext uri="{19B8F6BF-5375-455C-9EA6-DF929625EA0E}">
        <p15:presenceInfo xmlns:p15="http://schemas.microsoft.com/office/powerpoint/2012/main" userId="1e8916071d2b00c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D89EF"/>
    <a:srgbClr val="FF9900"/>
    <a:srgbClr val="1A7FEE"/>
    <a:srgbClr val="008E40"/>
    <a:srgbClr val="03112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069" autoAdjust="0"/>
    <p:restoredTop sz="82598" autoAdjust="0"/>
  </p:normalViewPr>
  <p:slideViewPr>
    <p:cSldViewPr snapToGrid="0">
      <p:cViewPr varScale="1">
        <p:scale>
          <a:sx n="74" d="100"/>
          <a:sy n="74" d="100"/>
        </p:scale>
        <p:origin x="763" y="77"/>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commentAuthors" Target="commentAuthors.xml"/><Relationship Id="rId8"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10E46D-FDDB-4393-881B-A33D2C954C21}" type="datetimeFigureOut">
              <a:rPr lang="en-US" smtClean="0"/>
              <a:t>2/2/2016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8BED822-0BB3-498C-B926-34036D85E160}" type="slidenum">
              <a:rPr lang="en-US" smtClean="0"/>
              <a:t>‹#›</a:t>
            </a:fld>
            <a:endParaRPr lang="en-US"/>
          </a:p>
        </p:txBody>
      </p:sp>
    </p:spTree>
    <p:extLst>
      <p:ext uri="{BB962C8B-B14F-4D97-AF65-F5344CB8AC3E}">
        <p14:creationId xmlns:p14="http://schemas.microsoft.com/office/powerpoint/2010/main" val="6722559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Animation</a:t>
            </a:r>
            <a:endParaRPr lang="en-US" b="1" dirty="0"/>
          </a:p>
        </p:txBody>
      </p:sp>
      <p:sp>
        <p:nvSpPr>
          <p:cNvPr id="4" name="Slide Number Placeholder 3"/>
          <p:cNvSpPr>
            <a:spLocks noGrp="1"/>
          </p:cNvSpPr>
          <p:nvPr>
            <p:ph type="sldNum" sz="quarter" idx="10"/>
          </p:nvPr>
        </p:nvSpPr>
        <p:spPr/>
        <p:txBody>
          <a:bodyPr/>
          <a:lstStyle/>
          <a:p>
            <a:fld id="{985A0777-7429-47E3-93C8-D114FE049F45}" type="slidenum">
              <a:rPr lang="en-US" smtClean="0"/>
              <a:t>2</a:t>
            </a:fld>
            <a:endParaRPr lang="en-US"/>
          </a:p>
        </p:txBody>
      </p:sp>
    </p:spTree>
    <p:extLst>
      <p:ext uri="{BB962C8B-B14F-4D97-AF65-F5344CB8AC3E}">
        <p14:creationId xmlns:p14="http://schemas.microsoft.com/office/powerpoint/2010/main" val="10060693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ABE30ED-0BDA-49BB-B917-D8237DBDEBAB}" type="slidenum">
              <a:rPr lang="en-US" altLang="en-US" smtClean="0"/>
              <a:pPr/>
              <a:t>26</a:t>
            </a:fld>
            <a:endParaRPr lang="en-US" altLang="en-US"/>
          </a:p>
        </p:txBody>
      </p:sp>
    </p:spTree>
    <p:extLst>
      <p:ext uri="{BB962C8B-B14F-4D97-AF65-F5344CB8AC3E}">
        <p14:creationId xmlns:p14="http://schemas.microsoft.com/office/powerpoint/2010/main" val="20394332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and next two slides are lead-in to why we have ROGER.</a:t>
            </a:r>
          </a:p>
          <a:p>
            <a:r>
              <a:rPr lang="en-US" dirty="0" smtClean="0"/>
              <a:t>1 meter line: TB</a:t>
            </a:r>
            <a:r>
              <a:rPr lang="en-US" baseline="0" dirty="0" smtClean="0"/>
              <a:t> figure is for rasters, PB figure is for point clouds</a:t>
            </a:r>
          </a:p>
          <a:p>
            <a:endParaRPr lang="en-US" dirty="0"/>
          </a:p>
        </p:txBody>
      </p:sp>
      <p:sp>
        <p:nvSpPr>
          <p:cNvPr id="4" name="Slide Number Placeholder 3"/>
          <p:cNvSpPr>
            <a:spLocks noGrp="1"/>
          </p:cNvSpPr>
          <p:nvPr>
            <p:ph type="sldNum" sz="quarter" idx="10"/>
          </p:nvPr>
        </p:nvSpPr>
        <p:spPr/>
        <p:txBody>
          <a:bodyPr/>
          <a:lstStyle/>
          <a:p>
            <a:fld id="{28BED822-0BB3-498C-B926-34036D85E160}" type="slidenum">
              <a:rPr lang="en-US" smtClean="0"/>
              <a:t>3</a:t>
            </a:fld>
            <a:endParaRPr lang="en-US"/>
          </a:p>
        </p:txBody>
      </p:sp>
    </p:spTree>
    <p:extLst>
      <p:ext uri="{BB962C8B-B14F-4D97-AF65-F5344CB8AC3E}">
        <p14:creationId xmlns:p14="http://schemas.microsoft.com/office/powerpoint/2010/main" val="6796142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8BED822-0BB3-498C-B926-34036D85E160}" type="slidenum">
              <a:rPr lang="en-US" smtClean="0"/>
              <a:t>4</a:t>
            </a:fld>
            <a:endParaRPr lang="en-US"/>
          </a:p>
        </p:txBody>
      </p:sp>
    </p:spTree>
    <p:extLst>
      <p:ext uri="{BB962C8B-B14F-4D97-AF65-F5344CB8AC3E}">
        <p14:creationId xmlns:p14="http://schemas.microsoft.com/office/powerpoint/2010/main" val="11577807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8BED822-0BB3-498C-B926-34036D85E160}" type="slidenum">
              <a:rPr lang="en-US" smtClean="0"/>
              <a:t>5</a:t>
            </a:fld>
            <a:endParaRPr lang="en-US"/>
          </a:p>
        </p:txBody>
      </p:sp>
    </p:spTree>
    <p:extLst>
      <p:ext uri="{BB962C8B-B14F-4D97-AF65-F5344CB8AC3E}">
        <p14:creationId xmlns:p14="http://schemas.microsoft.com/office/powerpoint/2010/main" val="31257661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Resources</a:t>
            </a:r>
            <a:r>
              <a:rPr lang="en-US" baseline="0" dirty="0" smtClean="0"/>
              <a:t> we have access to. </a:t>
            </a:r>
          </a:p>
        </p:txBody>
      </p:sp>
      <p:sp>
        <p:nvSpPr>
          <p:cNvPr id="4" name="Slide Number Placeholder 3"/>
          <p:cNvSpPr>
            <a:spLocks noGrp="1"/>
          </p:cNvSpPr>
          <p:nvPr>
            <p:ph type="sldNum" sz="quarter" idx="10"/>
          </p:nvPr>
        </p:nvSpPr>
        <p:spPr/>
        <p:txBody>
          <a:bodyPr/>
          <a:lstStyle/>
          <a:p>
            <a:fld id="{985A0777-7429-47E3-93C8-D114FE049F45}" type="slidenum">
              <a:rPr lang="en-US" smtClean="0"/>
              <a:t>6</a:t>
            </a:fld>
            <a:endParaRPr lang="en-US"/>
          </a:p>
        </p:txBody>
      </p:sp>
    </p:spTree>
    <p:extLst>
      <p:ext uri="{BB962C8B-B14F-4D97-AF65-F5344CB8AC3E}">
        <p14:creationId xmlns:p14="http://schemas.microsoft.com/office/powerpoint/2010/main" val="4108215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Roger Tomlinson</a:t>
            </a:r>
            <a:r>
              <a:rPr lang="en-US" baseline="0" dirty="0" smtClean="0"/>
              <a:t> has been called the “Father of GIS” thanks to his leadership of the Canada Geographic Information System, the first computerized GIS.</a:t>
            </a:r>
          </a:p>
          <a:p>
            <a:r>
              <a:rPr lang="en-US" baseline="0" dirty="0" smtClean="0"/>
              <a:t>The </a:t>
            </a:r>
            <a:r>
              <a:rPr lang="en-US" baseline="0" dirty="0" err="1" smtClean="0"/>
              <a:t>Tflops</a:t>
            </a:r>
            <a:r>
              <a:rPr lang="en-US" baseline="0" dirty="0" smtClean="0"/>
              <a:t> number for ROGER is theoretical, it has not been benchmarked yet. It is undergoing testing now, and should be fully open for use before fall semester. For more information, contact Johnathan (</a:t>
            </a:r>
            <a:r>
              <a:rPr lang="en-US" baseline="0" dirty="0" err="1" smtClean="0"/>
              <a:t>jfr@Illinois</a:t>
            </a:r>
            <a:r>
              <a:rPr lang="en-US" baseline="0" dirty="0" smtClean="0"/>
              <a:t>)</a:t>
            </a:r>
          </a:p>
        </p:txBody>
      </p:sp>
      <p:sp>
        <p:nvSpPr>
          <p:cNvPr id="4" name="Slide Number Placeholder 3"/>
          <p:cNvSpPr>
            <a:spLocks noGrp="1"/>
          </p:cNvSpPr>
          <p:nvPr>
            <p:ph type="sldNum" sz="quarter" idx="10"/>
          </p:nvPr>
        </p:nvSpPr>
        <p:spPr/>
        <p:txBody>
          <a:bodyPr/>
          <a:lstStyle/>
          <a:p>
            <a:fld id="{6C8BC009-2ADF-2041-BCE7-F37E35972E70}" type="slidenum">
              <a:rPr lang="en-US" smtClean="0">
                <a:solidFill>
                  <a:prstClr val="black"/>
                </a:solidFill>
              </a:rPr>
              <a:pPr/>
              <a:t>7</a:t>
            </a:fld>
            <a:endParaRPr lang="en-US">
              <a:solidFill>
                <a:prstClr val="black"/>
              </a:solidFill>
            </a:endParaRPr>
          </a:p>
        </p:txBody>
      </p:sp>
    </p:spTree>
    <p:extLst>
      <p:ext uri="{BB962C8B-B14F-4D97-AF65-F5344CB8AC3E}">
        <p14:creationId xmlns:p14="http://schemas.microsoft.com/office/powerpoint/2010/main" val="34811880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ABE30ED-0BDA-49BB-B917-D8237DBDEBAB}" type="slidenum">
              <a:rPr lang="en-US" altLang="en-US" smtClean="0"/>
              <a:pPr/>
              <a:t>15</a:t>
            </a:fld>
            <a:endParaRPr lang="en-US" altLang="en-US"/>
          </a:p>
        </p:txBody>
      </p:sp>
    </p:spTree>
    <p:extLst>
      <p:ext uri="{BB962C8B-B14F-4D97-AF65-F5344CB8AC3E}">
        <p14:creationId xmlns:p14="http://schemas.microsoft.com/office/powerpoint/2010/main" val="32293377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898A53-C8F1-4292-9C9D-43FC80DCA715}" type="slidenum">
              <a:rPr lang="en-US" smtClean="0"/>
              <a:t>18</a:t>
            </a:fld>
            <a:endParaRPr lang="en-US"/>
          </a:p>
        </p:txBody>
      </p:sp>
    </p:spTree>
    <p:extLst>
      <p:ext uri="{BB962C8B-B14F-4D97-AF65-F5344CB8AC3E}">
        <p14:creationId xmlns:p14="http://schemas.microsoft.com/office/powerpoint/2010/main" val="26456431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discuss modules</a:t>
            </a:r>
          </a:p>
          <a:p>
            <a:r>
              <a:rPr lang="en-US" dirty="0" smtClean="0"/>
              <a:t>pit is one or more cells</a:t>
            </a:r>
            <a:r>
              <a:rPr lang="en-US" baseline="0" dirty="0" smtClean="0"/>
              <a:t> with no downstream cells around it. they become sinks and isolate portions of the watershed.</a:t>
            </a:r>
            <a:endParaRPr lang="en-US" dirty="0"/>
          </a:p>
        </p:txBody>
      </p:sp>
      <p:sp>
        <p:nvSpPr>
          <p:cNvPr id="4" name="Slide Number Placeholder 3"/>
          <p:cNvSpPr>
            <a:spLocks noGrp="1"/>
          </p:cNvSpPr>
          <p:nvPr>
            <p:ph type="sldNum" sz="quarter" idx="10"/>
          </p:nvPr>
        </p:nvSpPr>
        <p:spPr/>
        <p:txBody>
          <a:bodyPr/>
          <a:lstStyle/>
          <a:p>
            <a:fld id="{28BED822-0BB3-498C-B926-34036D85E160}" type="slidenum">
              <a:rPr lang="en-US" smtClean="0"/>
              <a:t>23</a:t>
            </a:fld>
            <a:endParaRPr lang="en-US"/>
          </a:p>
        </p:txBody>
      </p:sp>
    </p:spTree>
    <p:extLst>
      <p:ext uri="{BB962C8B-B14F-4D97-AF65-F5344CB8AC3E}">
        <p14:creationId xmlns:p14="http://schemas.microsoft.com/office/powerpoint/2010/main" val="4996422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09800" y="4464028"/>
            <a:ext cx="9144000" cy="1641490"/>
          </a:xfrm>
        </p:spPr>
        <p:txBody>
          <a:bodyPr wrap="none" anchor="t">
            <a:normAutofit/>
          </a:bodyPr>
          <a:lstStyle>
            <a:lvl1pPr algn="r">
              <a:defRPr sz="9600" b="0" spc="-300">
                <a:gradFill flip="none" rotWithShape="1">
                  <a:gsLst>
                    <a:gs pos="0">
                      <a:schemeClr val="tx1"/>
                    </a:gs>
                    <a:gs pos="68000">
                      <a:srgbClr val="F1F1F1"/>
                    </a:gs>
                    <a:gs pos="100000">
                      <a:schemeClr val="bg1">
                        <a:lumMod val="11000"/>
                        <a:lumOff val="89000"/>
                      </a:schemeClr>
                    </a:gs>
                  </a:gsLst>
                  <a:lin ang="5400000" scaled="1"/>
                  <a:tileRect/>
                </a:gradFill>
                <a:effectLst>
                  <a:outerShdw blurRad="469900" dist="342900" dir="5400000" sy="-20000" rotWithShape="0">
                    <a:prstClr val="black">
                      <a:alpha val="66000"/>
                    </a:prstClr>
                  </a:outerShdw>
                </a:effectLst>
              </a:defRPr>
            </a:lvl1pPr>
          </a:lstStyle>
          <a:p>
            <a:pPr lvl="0" algn="r"/>
            <a:r>
              <a:rPr lang="en-US" smtClean="0"/>
              <a:t>Click to edit Master title style</a:t>
            </a:r>
            <a:endParaRPr lang="en-US" dirty="0"/>
          </a:p>
        </p:txBody>
      </p:sp>
      <p:sp>
        <p:nvSpPr>
          <p:cNvPr id="3" name="Subtitle 2"/>
          <p:cNvSpPr>
            <a:spLocks noGrp="1"/>
          </p:cNvSpPr>
          <p:nvPr>
            <p:ph type="subTitle" idx="1"/>
          </p:nvPr>
        </p:nvSpPr>
        <p:spPr>
          <a:xfrm>
            <a:off x="2209799" y="3694377"/>
            <a:ext cx="9144000" cy="754025"/>
          </a:xfrm>
        </p:spPr>
        <p:txBody>
          <a:bodyPr vert="horz" lIns="91440" tIns="45720" rIns="91440" bIns="45720" rtlCol="0" anchor="b">
            <a:normAutofit/>
          </a:bodyPr>
          <a:lstStyle>
            <a:lvl1pPr marL="0" indent="0" algn="r">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stStyle>
          <a:p>
            <a:pPr marL="0" lvl="0" indent="0" algn="r">
              <a:buNone/>
            </a:pPr>
            <a:r>
              <a:rPr lang="en-US" smtClean="0"/>
              <a:t>Click to edit Master subtitle style</a:t>
            </a:r>
            <a:endParaRPr lang="en-US" dirty="0"/>
          </a:p>
        </p:txBody>
      </p:sp>
      <p:sp>
        <p:nvSpPr>
          <p:cNvPr id="7" name="Date Placeholder 6"/>
          <p:cNvSpPr>
            <a:spLocks noGrp="1"/>
          </p:cNvSpPr>
          <p:nvPr>
            <p:ph type="dt" sz="half" idx="10"/>
          </p:nvPr>
        </p:nvSpPr>
        <p:spPr/>
        <p:txBody>
          <a:bodyPr/>
          <a:lstStyle/>
          <a:p>
            <a:fld id="{ECD19FB2-3AAB-4D03-B13A-2960828C78E3}" type="datetimeFigureOut">
              <a:rPr lang="en-US" dirty="0"/>
              <a:t>2/2/2016</a:t>
            </a:fld>
            <a:endParaRPr lang="en-US" dirty="0"/>
          </a:p>
        </p:txBody>
      </p:sp>
      <p:sp>
        <p:nvSpPr>
          <p:cNvPr id="8" name="Footer Placeholder 7"/>
          <p:cNvSpPr>
            <a:spLocks noGrp="1"/>
          </p:cNvSpPr>
          <p:nvPr>
            <p:ph type="ftr" sz="quarter" idx="11"/>
          </p:nvPr>
        </p:nvSpPr>
        <p:spPr/>
        <p:txBody>
          <a:bodyPr/>
          <a:lstStyle/>
          <a:p>
            <a:r>
              <a:rPr lang="en-US" dirty="0"/>
              <a:t>
              </a:t>
            </a:r>
          </a:p>
        </p:txBody>
      </p:sp>
      <p:sp>
        <p:nvSpPr>
          <p:cNvPr id="9" name="Slide Number Placeholder 8"/>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367166"/>
            <a:ext cx="10515600" cy="819355"/>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839788" y="987431"/>
            <a:ext cx="10515600" cy="3379735"/>
          </a:xfrm>
        </p:spPr>
        <p:txBody>
          <a:bodyPr anchor="t"/>
          <a:lstStyle>
            <a:lvl1pPr marL="0" indent="0">
              <a:buNone/>
              <a:defRPr sz="3200"/>
            </a:lvl1pPr>
            <a:lvl2pPr marL="457178" indent="0">
              <a:buNone/>
              <a:defRPr sz="2800"/>
            </a:lvl2pPr>
            <a:lvl3pPr marL="914354" indent="0">
              <a:buNone/>
              <a:defRPr sz="2400"/>
            </a:lvl3pPr>
            <a:lvl4pPr marL="1371532" indent="0">
              <a:buNone/>
              <a:defRPr sz="2000"/>
            </a:lvl4pPr>
            <a:lvl5pPr marL="1828709" indent="0">
              <a:buNone/>
              <a:defRPr sz="2000"/>
            </a:lvl5pPr>
            <a:lvl6pPr marL="2285886" indent="0">
              <a:buNone/>
              <a:defRPr sz="2000"/>
            </a:lvl6pPr>
            <a:lvl7pPr marL="2743062" indent="0">
              <a:buNone/>
              <a:defRPr sz="2000"/>
            </a:lvl7pPr>
            <a:lvl8pPr marL="3200240" indent="0">
              <a:buNone/>
              <a:defRPr sz="2000"/>
            </a:lvl8pPr>
            <a:lvl9pPr marL="3657418"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839791" y="5186516"/>
            <a:ext cx="10514012" cy="682472"/>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178" indent="0">
              <a:buNone/>
              <a:defRPr sz="1400"/>
            </a:lvl2pPr>
            <a:lvl3pPr marL="914354" indent="0">
              <a:buNone/>
              <a:defRPr sz="1200"/>
            </a:lvl3pPr>
            <a:lvl4pPr marL="1371532" indent="0">
              <a:buNone/>
              <a:defRPr sz="1000"/>
            </a:lvl4pPr>
            <a:lvl5pPr marL="1828709" indent="0">
              <a:buNone/>
              <a:defRPr sz="1000"/>
            </a:lvl5pPr>
            <a:lvl6pPr marL="2285886" indent="0">
              <a:buNone/>
              <a:defRPr sz="1000"/>
            </a:lvl6pPr>
            <a:lvl7pPr marL="2743062" indent="0">
              <a:buNone/>
              <a:defRPr sz="1000"/>
            </a:lvl7pPr>
            <a:lvl8pPr marL="3200240" indent="0">
              <a:buNone/>
              <a:defRPr sz="1000"/>
            </a:lvl8pPr>
            <a:lvl9pPr marL="3657418"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B80C674-7DFC-42FE-B9CD-82963CDB1557}" type="datetimeFigureOut">
              <a:rPr lang="en-US" dirty="0"/>
              <a:t>2/2/2016</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3534344"/>
          </a:xfrm>
        </p:spPr>
        <p:txBody>
          <a:bodyPr anchor="ctr"/>
          <a:lstStyle>
            <a:lvl1pPr>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839791" y="4489399"/>
            <a:ext cx="10514012" cy="1501826"/>
          </a:xfrm>
        </p:spPr>
        <p:txBody>
          <a:bodyPr anchor="ctr"/>
          <a:lstStyle>
            <a:lvl1pPr marL="0" indent="0">
              <a:buNone/>
              <a:defRPr sz="1600"/>
            </a:lvl1pPr>
            <a:lvl2pPr marL="457178" indent="0">
              <a:buNone/>
              <a:defRPr sz="1400"/>
            </a:lvl2pPr>
            <a:lvl3pPr marL="914354" indent="0">
              <a:buNone/>
              <a:defRPr sz="1200"/>
            </a:lvl3pPr>
            <a:lvl4pPr marL="1371532" indent="0">
              <a:buNone/>
              <a:defRPr sz="1000"/>
            </a:lvl4pPr>
            <a:lvl5pPr marL="1828709" indent="0">
              <a:buNone/>
              <a:defRPr sz="1000"/>
            </a:lvl5pPr>
            <a:lvl6pPr marL="2285886" indent="0">
              <a:buNone/>
              <a:defRPr sz="1000"/>
            </a:lvl6pPr>
            <a:lvl7pPr marL="2743062" indent="0">
              <a:buNone/>
              <a:defRPr sz="1000"/>
            </a:lvl7pPr>
            <a:lvl8pPr marL="3200240" indent="0">
              <a:buNone/>
              <a:defRPr sz="1000"/>
            </a:lvl8pPr>
            <a:lvl9pPr marL="3657418"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076456F-F47D-4F25-8053-2A695DA0CA7D}" type="datetimeFigureOut">
              <a:rPr lang="en-US" dirty="0"/>
              <a:t>2/2/2016</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365125"/>
            <a:ext cx="9302752" cy="2992904"/>
          </a:xfrm>
        </p:spPr>
        <p:txBody>
          <a:bodyPr anchor="ctr"/>
          <a:lstStyle>
            <a:lvl1pPr>
              <a:defRPr sz="44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720645" y="3365557"/>
            <a:ext cx="8752299" cy="548968"/>
          </a:xfrm>
        </p:spPr>
        <p:txBody>
          <a:bodyPr anchor="t">
            <a:normAutofit/>
          </a:bodyPr>
          <a:lstStyle>
            <a:lvl1pPr marL="0" indent="0">
              <a:buNone/>
              <a:defRPr sz="1400"/>
            </a:lvl1pPr>
            <a:lvl2pPr marL="457178" indent="0">
              <a:buNone/>
              <a:defRPr sz="1400"/>
            </a:lvl2pPr>
            <a:lvl3pPr marL="914354" indent="0">
              <a:buNone/>
              <a:defRPr sz="1200"/>
            </a:lvl3pPr>
            <a:lvl4pPr marL="1371532" indent="0">
              <a:buNone/>
              <a:defRPr sz="1000"/>
            </a:lvl4pPr>
            <a:lvl5pPr marL="1828709" indent="0">
              <a:buNone/>
              <a:defRPr sz="1000"/>
            </a:lvl5pPr>
            <a:lvl6pPr marL="2285886" indent="0">
              <a:buNone/>
              <a:defRPr sz="1000"/>
            </a:lvl6pPr>
            <a:lvl7pPr marL="2743062" indent="0">
              <a:buNone/>
              <a:defRPr sz="1000"/>
            </a:lvl7pPr>
            <a:lvl8pPr marL="3200240" indent="0">
              <a:buNone/>
              <a:defRPr sz="1000"/>
            </a:lvl8pPr>
            <a:lvl9pPr marL="3657418" indent="0">
              <a:buNone/>
              <a:defRPr sz="1000"/>
            </a:lvl9pPr>
          </a:lstStyle>
          <a:p>
            <a:pPr lvl="0"/>
            <a:r>
              <a:rPr lang="en-US" smtClean="0"/>
              <a:t>Click to edit Master text styles</a:t>
            </a:r>
          </a:p>
        </p:txBody>
      </p:sp>
      <p:sp>
        <p:nvSpPr>
          <p:cNvPr id="4" name="Text Placeholder 3"/>
          <p:cNvSpPr>
            <a:spLocks noGrp="1"/>
          </p:cNvSpPr>
          <p:nvPr>
            <p:ph type="body" sz="half" idx="2"/>
          </p:nvPr>
        </p:nvSpPr>
        <p:spPr>
          <a:xfrm>
            <a:off x="838200" y="4501729"/>
            <a:ext cx="10512424" cy="1489496"/>
          </a:xfrm>
        </p:spPr>
        <p:txBody>
          <a:bodyPr anchor="ctr">
            <a:normAutofit/>
          </a:bodyPr>
          <a:lstStyle>
            <a:lvl1pPr marL="0" indent="0">
              <a:buNone/>
              <a:defRPr sz="1600"/>
            </a:lvl1pPr>
            <a:lvl2pPr marL="457178" indent="0">
              <a:buNone/>
              <a:defRPr sz="1400"/>
            </a:lvl2pPr>
            <a:lvl3pPr marL="914354" indent="0">
              <a:buNone/>
              <a:defRPr sz="1200"/>
            </a:lvl3pPr>
            <a:lvl4pPr marL="1371532" indent="0">
              <a:buNone/>
              <a:defRPr sz="1000"/>
            </a:lvl4pPr>
            <a:lvl5pPr marL="1828709" indent="0">
              <a:buNone/>
              <a:defRPr sz="1000"/>
            </a:lvl5pPr>
            <a:lvl6pPr marL="2285886" indent="0">
              <a:buNone/>
              <a:defRPr sz="1000"/>
            </a:lvl6pPr>
            <a:lvl7pPr marL="2743062" indent="0">
              <a:buNone/>
              <a:defRPr sz="1000"/>
            </a:lvl7pPr>
            <a:lvl8pPr marL="3200240" indent="0">
              <a:buNone/>
              <a:defRPr sz="1000"/>
            </a:lvl8pPr>
            <a:lvl9pPr marL="3657418"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D6C7379-69CC-4837-9905-BEBA22830C8A}" type="datetimeFigureOut">
              <a:rPr lang="en-US" dirty="0"/>
              <a:t>2/2/2016</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9" name="TextBox 8"/>
          <p:cNvSpPr txBox="1"/>
          <p:nvPr/>
        </p:nvSpPr>
        <p:spPr>
          <a:xfrm>
            <a:off x="1111044"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39788" y="2326973"/>
            <a:ext cx="10515600" cy="2511835"/>
          </a:xfrm>
        </p:spPr>
        <p:txBody>
          <a:bodyPr anchor="b">
            <a:normAutofit/>
          </a:bodyPr>
          <a:lstStyle>
            <a:lvl1pPr>
              <a:defRPr sz="5400"/>
            </a:lvl1pPr>
          </a:lstStyle>
          <a:p>
            <a:r>
              <a:rPr lang="en-US" smtClean="0"/>
              <a:t>Click to edit Master title style</a:t>
            </a:r>
            <a:endParaRPr lang="en-US" dirty="0"/>
          </a:p>
        </p:txBody>
      </p:sp>
      <p:sp>
        <p:nvSpPr>
          <p:cNvPr id="4" name="Text Placeholder 3"/>
          <p:cNvSpPr>
            <a:spLocks noGrp="1"/>
          </p:cNvSpPr>
          <p:nvPr>
            <p:ph type="body" sz="half" idx="2"/>
          </p:nvPr>
        </p:nvSpPr>
        <p:spPr>
          <a:xfrm>
            <a:off x="839791" y="4850581"/>
            <a:ext cx="10514012" cy="1140644"/>
          </a:xfrm>
        </p:spPr>
        <p:txBody>
          <a:bodyPr anchor="t"/>
          <a:lstStyle>
            <a:lvl1pPr marL="0" indent="0">
              <a:buNone/>
              <a:defRPr sz="1600"/>
            </a:lvl1pPr>
            <a:lvl2pPr marL="457178" indent="0">
              <a:buNone/>
              <a:defRPr sz="1400"/>
            </a:lvl2pPr>
            <a:lvl3pPr marL="914354" indent="0">
              <a:buNone/>
              <a:defRPr sz="1200"/>
            </a:lvl3pPr>
            <a:lvl4pPr marL="1371532" indent="0">
              <a:buNone/>
              <a:defRPr sz="1000"/>
            </a:lvl4pPr>
            <a:lvl5pPr marL="1828709" indent="0">
              <a:buNone/>
              <a:defRPr sz="1000"/>
            </a:lvl5pPr>
            <a:lvl6pPr marL="2285886" indent="0">
              <a:buNone/>
              <a:defRPr sz="1000"/>
            </a:lvl6pPr>
            <a:lvl7pPr marL="2743062" indent="0">
              <a:buNone/>
              <a:defRPr sz="1000"/>
            </a:lvl7pPr>
            <a:lvl8pPr marL="3200240" indent="0">
              <a:buNone/>
              <a:defRPr sz="1000"/>
            </a:lvl8pPr>
            <a:lvl9pPr marL="3657418"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9EB8B7E-8AEE-4F10-BFEE-C999AD004D36}" type="datetimeFigureOut">
              <a:rPr lang="en-US" dirty="0"/>
              <a:t>2/2/2016</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838200" y="365129"/>
            <a:ext cx="10515600" cy="1325563"/>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1337281" y="1885950"/>
            <a:ext cx="2946867" cy="576262"/>
          </a:xfrm>
        </p:spPr>
        <p:txBody>
          <a:bodyPr anchor="b">
            <a:noAutofit/>
          </a:bodyPr>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smtClean="0"/>
              <a:t>Click to edit Master text styles</a:t>
            </a:r>
          </a:p>
        </p:txBody>
      </p:sp>
      <p:sp>
        <p:nvSpPr>
          <p:cNvPr id="8" name="Text Placeholder 3"/>
          <p:cNvSpPr>
            <a:spLocks noGrp="1"/>
          </p:cNvSpPr>
          <p:nvPr>
            <p:ph type="body" sz="half" idx="15"/>
          </p:nvPr>
        </p:nvSpPr>
        <p:spPr>
          <a:xfrm>
            <a:off x="1356801" y="2571750"/>
            <a:ext cx="2927351" cy="3589338"/>
          </a:xfrm>
        </p:spPr>
        <p:txBody>
          <a:bodyPr anchor="t">
            <a:normAutofit/>
          </a:bodyPr>
          <a:lstStyle>
            <a:lvl1pPr marL="0" indent="0">
              <a:buNone/>
              <a:defRPr sz="1400"/>
            </a:lvl1pPr>
            <a:lvl2pPr marL="457178" indent="0">
              <a:buNone/>
              <a:defRPr sz="1200"/>
            </a:lvl2pPr>
            <a:lvl3pPr marL="914354" indent="0">
              <a:buNone/>
              <a:defRPr sz="1000"/>
            </a:lvl3pPr>
            <a:lvl4pPr marL="1371532" indent="0">
              <a:buNone/>
              <a:defRPr sz="900"/>
            </a:lvl4pPr>
            <a:lvl5pPr marL="1828709" indent="0">
              <a:buNone/>
              <a:defRPr sz="900"/>
            </a:lvl5pPr>
            <a:lvl6pPr marL="2285886" indent="0">
              <a:buNone/>
              <a:defRPr sz="900"/>
            </a:lvl6pPr>
            <a:lvl7pPr marL="2743062" indent="0">
              <a:buNone/>
              <a:defRPr sz="900"/>
            </a:lvl7pPr>
            <a:lvl8pPr marL="3200240" indent="0">
              <a:buNone/>
              <a:defRPr sz="900"/>
            </a:lvl8pPr>
            <a:lvl9pPr marL="3657418" indent="0">
              <a:buNone/>
              <a:defRPr sz="900"/>
            </a:lvl9pPr>
          </a:lstStyle>
          <a:p>
            <a:pPr lvl="0"/>
            <a:r>
              <a:rPr lang="en-US" smtClean="0"/>
              <a:t>Click to edit Master text styles</a:t>
            </a:r>
          </a:p>
        </p:txBody>
      </p:sp>
      <p:sp>
        <p:nvSpPr>
          <p:cNvPr id="9" name="Text Placeholder 4"/>
          <p:cNvSpPr>
            <a:spLocks noGrp="1"/>
          </p:cNvSpPr>
          <p:nvPr>
            <p:ph type="body" sz="quarter" idx="3"/>
          </p:nvPr>
        </p:nvSpPr>
        <p:spPr>
          <a:xfrm>
            <a:off x="4587998" y="1885950"/>
            <a:ext cx="2936241" cy="576262"/>
          </a:xfrm>
        </p:spPr>
        <p:txBody>
          <a:bodyPr vert="horz" lIns="91440" tIns="45720" rIns="91440" bIns="45720" rtlCol="0" anchor="b">
            <a:no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smtClean="0"/>
              <a:t>Click to edit Master text styles</a:t>
            </a:r>
          </a:p>
        </p:txBody>
      </p:sp>
      <p:sp>
        <p:nvSpPr>
          <p:cNvPr id="10" name="Text Placeholder 3"/>
          <p:cNvSpPr>
            <a:spLocks noGrp="1"/>
          </p:cNvSpPr>
          <p:nvPr>
            <p:ph type="body" sz="half" idx="16"/>
          </p:nvPr>
        </p:nvSpPr>
        <p:spPr>
          <a:xfrm>
            <a:off x="4577441" y="2571750"/>
            <a:ext cx="2946795" cy="3589338"/>
          </a:xfrm>
        </p:spPr>
        <p:txBody>
          <a:bodyPr anchor="t">
            <a:normAutofit/>
          </a:bodyPr>
          <a:lstStyle>
            <a:lvl1pPr marL="0" indent="0">
              <a:buNone/>
              <a:defRPr sz="1400"/>
            </a:lvl1pPr>
            <a:lvl2pPr marL="457178" indent="0">
              <a:buNone/>
              <a:defRPr sz="1200"/>
            </a:lvl2pPr>
            <a:lvl3pPr marL="914354" indent="0">
              <a:buNone/>
              <a:defRPr sz="1000"/>
            </a:lvl3pPr>
            <a:lvl4pPr marL="1371532" indent="0">
              <a:buNone/>
              <a:defRPr sz="900"/>
            </a:lvl4pPr>
            <a:lvl5pPr marL="1828709" indent="0">
              <a:buNone/>
              <a:defRPr sz="900"/>
            </a:lvl5pPr>
            <a:lvl6pPr marL="2285886" indent="0">
              <a:buNone/>
              <a:defRPr sz="900"/>
            </a:lvl6pPr>
            <a:lvl7pPr marL="2743062" indent="0">
              <a:buNone/>
              <a:defRPr sz="900"/>
            </a:lvl7pPr>
            <a:lvl8pPr marL="3200240" indent="0">
              <a:buNone/>
              <a:defRPr sz="900"/>
            </a:lvl8pPr>
            <a:lvl9pPr marL="3657418" indent="0">
              <a:buNone/>
              <a:defRPr sz="900"/>
            </a:lvl9pPr>
          </a:lstStyle>
          <a:p>
            <a:pPr lvl="0"/>
            <a:r>
              <a:rPr lang="en-US" smtClean="0"/>
              <a:t>Click to edit Master text styles</a:t>
            </a:r>
          </a:p>
        </p:txBody>
      </p:sp>
      <p:sp>
        <p:nvSpPr>
          <p:cNvPr id="11" name="Text Placeholder 4"/>
          <p:cNvSpPr>
            <a:spLocks noGrp="1"/>
          </p:cNvSpPr>
          <p:nvPr>
            <p:ph type="body" sz="quarter" idx="13"/>
          </p:nvPr>
        </p:nvSpPr>
        <p:spPr>
          <a:xfrm>
            <a:off x="7829040" y="1885950"/>
            <a:ext cx="2932113" cy="576262"/>
          </a:xfrm>
        </p:spPr>
        <p:txBody>
          <a:bodyPr vert="horz" lIns="91440" tIns="45720" rIns="91440" bIns="45720" rtlCol="0" anchor="b">
            <a:noAutofit/>
          </a:bodyPr>
          <a:lstStyle>
            <a:lvl1pPr>
              <a:buNone/>
              <a:defRPr lang="en-US" sz="2400" b="0" dirty="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smtClean="0"/>
              <a:t>Click to edit Master text styles</a:t>
            </a:r>
          </a:p>
        </p:txBody>
      </p:sp>
      <p:sp>
        <p:nvSpPr>
          <p:cNvPr id="12" name="Text Placeholder 3"/>
          <p:cNvSpPr>
            <a:spLocks noGrp="1"/>
          </p:cNvSpPr>
          <p:nvPr>
            <p:ph type="body" sz="half" idx="17"/>
          </p:nvPr>
        </p:nvSpPr>
        <p:spPr>
          <a:xfrm>
            <a:off x="7829040" y="2571750"/>
            <a:ext cx="2932113" cy="3589338"/>
          </a:xfrm>
        </p:spPr>
        <p:txBody>
          <a:bodyPr anchor="t">
            <a:normAutofit/>
          </a:bodyPr>
          <a:lstStyle>
            <a:lvl1pPr marL="0" indent="0">
              <a:buNone/>
              <a:defRPr sz="1400"/>
            </a:lvl1pPr>
            <a:lvl2pPr marL="457178" indent="0">
              <a:buNone/>
              <a:defRPr sz="1200"/>
            </a:lvl2pPr>
            <a:lvl3pPr marL="914354" indent="0">
              <a:buNone/>
              <a:defRPr sz="1000"/>
            </a:lvl3pPr>
            <a:lvl4pPr marL="1371532" indent="0">
              <a:buNone/>
              <a:defRPr sz="900"/>
            </a:lvl4pPr>
            <a:lvl5pPr marL="1828709" indent="0">
              <a:buNone/>
              <a:defRPr sz="900"/>
            </a:lvl5pPr>
            <a:lvl6pPr marL="2285886" indent="0">
              <a:buNone/>
              <a:defRPr sz="900"/>
            </a:lvl6pPr>
            <a:lvl7pPr marL="2743062" indent="0">
              <a:buNone/>
              <a:defRPr sz="900"/>
            </a:lvl7pPr>
            <a:lvl8pPr marL="3200240" indent="0">
              <a:buNone/>
              <a:defRPr sz="900"/>
            </a:lvl8pPr>
            <a:lvl9pPr marL="3657418"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8668F3F9-58BC-440B-B37B-805B9055EF92}" type="datetimeFigureOut">
              <a:rPr lang="en-US" dirty="0"/>
              <a:t>2/2/2016</a:t>
            </a:fld>
            <a:endParaRPr lang="en-US" dirty="0"/>
          </a:p>
        </p:txBody>
      </p:sp>
      <p:sp>
        <p:nvSpPr>
          <p:cNvPr id="4" name="Footer Placeholder 3"/>
          <p:cNvSpPr>
            <a:spLocks noGrp="1"/>
          </p:cNvSpPr>
          <p:nvPr>
            <p:ph type="ftr" sz="quarter" idx="11"/>
          </p:nvPr>
        </p:nvSpPr>
        <p:spPr/>
        <p:txBody>
          <a:bodyPr/>
          <a:lstStyle/>
          <a:p>
            <a:r>
              <a:rPr lang="en-US" dirty="0"/>
              <a:t>
              </a:t>
            </a:r>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838200" y="365129"/>
            <a:ext cx="10515600" cy="1325563"/>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1332085" y="4297503"/>
            <a:ext cx="2940051"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smtClean="0"/>
              <a:t>Click to edit Master text styles</a:t>
            </a:r>
          </a:p>
        </p:txBody>
      </p:sp>
      <p:sp>
        <p:nvSpPr>
          <p:cNvPr id="20" name="Picture Placeholder 2"/>
          <p:cNvSpPr>
            <a:spLocks noGrp="1" noChangeAspect="1"/>
          </p:cNvSpPr>
          <p:nvPr>
            <p:ph type="pic" idx="15"/>
          </p:nvPr>
        </p:nvSpPr>
        <p:spPr>
          <a:xfrm>
            <a:off x="1332085" y="2256354"/>
            <a:ext cx="2940051"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178" indent="0">
              <a:buNone/>
              <a:defRPr sz="1600"/>
            </a:lvl2pPr>
            <a:lvl3pPr marL="914354" indent="0">
              <a:buNone/>
              <a:defRPr sz="1600"/>
            </a:lvl3pPr>
            <a:lvl4pPr marL="1371532" indent="0">
              <a:buNone/>
              <a:defRPr sz="1600"/>
            </a:lvl4pPr>
            <a:lvl5pPr marL="1828709" indent="0">
              <a:buNone/>
              <a:defRPr sz="1600"/>
            </a:lvl5pPr>
            <a:lvl6pPr marL="2285886" indent="0">
              <a:buNone/>
              <a:defRPr sz="1600"/>
            </a:lvl6pPr>
            <a:lvl7pPr marL="2743062" indent="0">
              <a:buNone/>
              <a:defRPr sz="1600"/>
            </a:lvl7pPr>
            <a:lvl8pPr marL="3200240" indent="0">
              <a:buNone/>
              <a:defRPr sz="1600"/>
            </a:lvl8pPr>
            <a:lvl9pPr marL="3657418" indent="0">
              <a:buNone/>
              <a:defRPr sz="1600"/>
            </a:lvl9pPr>
          </a:lstStyle>
          <a:p>
            <a:r>
              <a:rPr lang="en-US" smtClean="0"/>
              <a:t>Click icon to add picture</a:t>
            </a:r>
            <a:endParaRPr lang="en-US" dirty="0"/>
          </a:p>
        </p:txBody>
      </p:sp>
      <p:sp>
        <p:nvSpPr>
          <p:cNvPr id="21" name="Text Placeholder 3"/>
          <p:cNvSpPr>
            <a:spLocks noGrp="1"/>
          </p:cNvSpPr>
          <p:nvPr>
            <p:ph type="body" sz="half" idx="18"/>
          </p:nvPr>
        </p:nvSpPr>
        <p:spPr>
          <a:xfrm>
            <a:off x="1332085" y="4873771"/>
            <a:ext cx="2940051" cy="659189"/>
          </a:xfrm>
        </p:spPr>
        <p:txBody>
          <a:bodyPr anchor="t">
            <a:normAutofit/>
          </a:bodyPr>
          <a:lstStyle>
            <a:lvl1pPr marL="0" indent="0">
              <a:buNone/>
              <a:defRPr sz="1400"/>
            </a:lvl1pPr>
            <a:lvl2pPr marL="457178" indent="0">
              <a:buNone/>
              <a:defRPr sz="1200"/>
            </a:lvl2pPr>
            <a:lvl3pPr marL="914354" indent="0">
              <a:buNone/>
              <a:defRPr sz="1000"/>
            </a:lvl3pPr>
            <a:lvl4pPr marL="1371532" indent="0">
              <a:buNone/>
              <a:defRPr sz="900"/>
            </a:lvl4pPr>
            <a:lvl5pPr marL="1828709" indent="0">
              <a:buNone/>
              <a:defRPr sz="900"/>
            </a:lvl5pPr>
            <a:lvl6pPr marL="2285886" indent="0">
              <a:buNone/>
              <a:defRPr sz="900"/>
            </a:lvl6pPr>
            <a:lvl7pPr marL="2743062" indent="0">
              <a:buNone/>
              <a:defRPr sz="900"/>
            </a:lvl7pPr>
            <a:lvl8pPr marL="3200240" indent="0">
              <a:buNone/>
              <a:defRPr sz="900"/>
            </a:lvl8pPr>
            <a:lvl9pPr marL="3657418" indent="0">
              <a:buNone/>
              <a:defRPr sz="900"/>
            </a:lvl9pPr>
          </a:lstStyle>
          <a:p>
            <a:pPr lvl="0"/>
            <a:r>
              <a:rPr lang="en-US" smtClean="0"/>
              <a:t>Click to edit Master text styles</a:t>
            </a:r>
          </a:p>
        </p:txBody>
      </p:sp>
      <p:sp>
        <p:nvSpPr>
          <p:cNvPr id="22" name="Text Placeholder 4"/>
          <p:cNvSpPr>
            <a:spLocks noGrp="1"/>
          </p:cNvSpPr>
          <p:nvPr>
            <p:ph type="body" sz="quarter" idx="3"/>
          </p:nvPr>
        </p:nvSpPr>
        <p:spPr>
          <a:xfrm>
            <a:off x="4569000" y="4297503"/>
            <a:ext cx="2930525"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smtClean="0"/>
              <a:t>Click to edit Master text styles</a:t>
            </a:r>
          </a:p>
        </p:txBody>
      </p:sp>
      <p:sp>
        <p:nvSpPr>
          <p:cNvPr id="23" name="Picture Placeholder 2"/>
          <p:cNvSpPr>
            <a:spLocks noGrp="1" noChangeAspect="1"/>
          </p:cNvSpPr>
          <p:nvPr>
            <p:ph type="pic" idx="21"/>
          </p:nvPr>
        </p:nvSpPr>
        <p:spPr>
          <a:xfrm>
            <a:off x="4568996" y="2256354"/>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178" indent="0">
              <a:buNone/>
              <a:defRPr sz="1600"/>
            </a:lvl2pPr>
            <a:lvl3pPr marL="914354" indent="0">
              <a:buNone/>
              <a:defRPr sz="1600"/>
            </a:lvl3pPr>
            <a:lvl4pPr marL="1371532" indent="0">
              <a:buNone/>
              <a:defRPr sz="1600"/>
            </a:lvl4pPr>
            <a:lvl5pPr marL="1828709" indent="0">
              <a:buNone/>
              <a:defRPr sz="1600"/>
            </a:lvl5pPr>
            <a:lvl6pPr marL="2285886" indent="0">
              <a:buNone/>
              <a:defRPr sz="1600"/>
            </a:lvl6pPr>
            <a:lvl7pPr marL="2743062" indent="0">
              <a:buNone/>
              <a:defRPr sz="1600"/>
            </a:lvl7pPr>
            <a:lvl8pPr marL="3200240" indent="0">
              <a:buNone/>
              <a:defRPr sz="1600"/>
            </a:lvl8pPr>
            <a:lvl9pPr marL="3657418" indent="0">
              <a:buNone/>
              <a:defRPr sz="1600"/>
            </a:lvl9pPr>
          </a:lstStyle>
          <a:p>
            <a:r>
              <a:rPr lang="en-US" smtClean="0"/>
              <a:t>Click icon to add picture</a:t>
            </a:r>
            <a:endParaRPr lang="en-US" dirty="0"/>
          </a:p>
        </p:txBody>
      </p:sp>
      <p:sp>
        <p:nvSpPr>
          <p:cNvPr id="24" name="Text Placeholder 3"/>
          <p:cNvSpPr>
            <a:spLocks noGrp="1"/>
          </p:cNvSpPr>
          <p:nvPr>
            <p:ph type="body" sz="half" idx="19"/>
          </p:nvPr>
        </p:nvSpPr>
        <p:spPr>
          <a:xfrm>
            <a:off x="4567647" y="4873770"/>
            <a:ext cx="2934407" cy="659189"/>
          </a:xfrm>
        </p:spPr>
        <p:txBody>
          <a:bodyPr anchor="t">
            <a:normAutofit/>
          </a:bodyPr>
          <a:lstStyle>
            <a:lvl1pPr marL="0" indent="0">
              <a:buNone/>
              <a:defRPr sz="1400"/>
            </a:lvl1pPr>
            <a:lvl2pPr marL="457178" indent="0">
              <a:buNone/>
              <a:defRPr sz="1200"/>
            </a:lvl2pPr>
            <a:lvl3pPr marL="914354" indent="0">
              <a:buNone/>
              <a:defRPr sz="1000"/>
            </a:lvl3pPr>
            <a:lvl4pPr marL="1371532" indent="0">
              <a:buNone/>
              <a:defRPr sz="900"/>
            </a:lvl4pPr>
            <a:lvl5pPr marL="1828709" indent="0">
              <a:buNone/>
              <a:defRPr sz="900"/>
            </a:lvl5pPr>
            <a:lvl6pPr marL="2285886" indent="0">
              <a:buNone/>
              <a:defRPr sz="900"/>
            </a:lvl6pPr>
            <a:lvl7pPr marL="2743062" indent="0">
              <a:buNone/>
              <a:defRPr sz="900"/>
            </a:lvl7pPr>
            <a:lvl8pPr marL="3200240" indent="0">
              <a:buNone/>
              <a:defRPr sz="900"/>
            </a:lvl8pPr>
            <a:lvl9pPr marL="3657418" indent="0">
              <a:buNone/>
              <a:defRPr sz="900"/>
            </a:lvl9pPr>
          </a:lstStyle>
          <a:p>
            <a:pPr lvl="0"/>
            <a:r>
              <a:rPr lang="en-US" smtClean="0"/>
              <a:t>Click to edit Master text styles</a:t>
            </a:r>
          </a:p>
        </p:txBody>
      </p:sp>
      <p:sp>
        <p:nvSpPr>
          <p:cNvPr id="25" name="Text Placeholder 4"/>
          <p:cNvSpPr>
            <a:spLocks noGrp="1"/>
          </p:cNvSpPr>
          <p:nvPr>
            <p:ph type="body" sz="quarter" idx="13"/>
          </p:nvPr>
        </p:nvSpPr>
        <p:spPr>
          <a:xfrm>
            <a:off x="7804326" y="4297503"/>
            <a:ext cx="2932113"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smtClean="0"/>
              <a:t>Click to edit Master text styles</a:t>
            </a:r>
          </a:p>
        </p:txBody>
      </p:sp>
      <p:sp>
        <p:nvSpPr>
          <p:cNvPr id="26" name="Picture Placeholder 2"/>
          <p:cNvSpPr>
            <a:spLocks noGrp="1" noChangeAspect="1"/>
          </p:cNvSpPr>
          <p:nvPr>
            <p:ph type="pic" idx="22"/>
          </p:nvPr>
        </p:nvSpPr>
        <p:spPr>
          <a:xfrm>
            <a:off x="7804325" y="2256354"/>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178" indent="0">
              <a:buNone/>
              <a:defRPr sz="1600"/>
            </a:lvl2pPr>
            <a:lvl3pPr marL="914354" indent="0">
              <a:buNone/>
              <a:defRPr sz="1600"/>
            </a:lvl3pPr>
            <a:lvl4pPr marL="1371532" indent="0">
              <a:buNone/>
              <a:defRPr sz="1600"/>
            </a:lvl4pPr>
            <a:lvl5pPr marL="1828709" indent="0">
              <a:buNone/>
              <a:defRPr sz="1600"/>
            </a:lvl5pPr>
            <a:lvl6pPr marL="2285886" indent="0">
              <a:buNone/>
              <a:defRPr sz="1600"/>
            </a:lvl6pPr>
            <a:lvl7pPr marL="2743062" indent="0">
              <a:buNone/>
              <a:defRPr sz="1600"/>
            </a:lvl7pPr>
            <a:lvl8pPr marL="3200240" indent="0">
              <a:buNone/>
              <a:defRPr sz="1600"/>
            </a:lvl8pPr>
            <a:lvl9pPr marL="3657418" indent="0">
              <a:buNone/>
              <a:defRPr sz="1600"/>
            </a:lvl9pPr>
          </a:lstStyle>
          <a:p>
            <a:r>
              <a:rPr lang="en-US" smtClean="0"/>
              <a:t>Click icon to add picture</a:t>
            </a:r>
            <a:endParaRPr lang="en-US" dirty="0"/>
          </a:p>
        </p:txBody>
      </p:sp>
      <p:sp>
        <p:nvSpPr>
          <p:cNvPr id="27" name="Text Placeholder 3"/>
          <p:cNvSpPr>
            <a:spLocks noGrp="1"/>
          </p:cNvSpPr>
          <p:nvPr>
            <p:ph type="body" sz="half" idx="20"/>
          </p:nvPr>
        </p:nvSpPr>
        <p:spPr>
          <a:xfrm>
            <a:off x="7804200" y="4873768"/>
            <a:ext cx="2935997" cy="659189"/>
          </a:xfrm>
        </p:spPr>
        <p:txBody>
          <a:bodyPr anchor="t">
            <a:normAutofit/>
          </a:bodyPr>
          <a:lstStyle>
            <a:lvl1pPr marL="0" indent="0">
              <a:buNone/>
              <a:defRPr sz="1400"/>
            </a:lvl1pPr>
            <a:lvl2pPr marL="457178" indent="0">
              <a:buNone/>
              <a:defRPr sz="1200"/>
            </a:lvl2pPr>
            <a:lvl3pPr marL="914354" indent="0">
              <a:buNone/>
              <a:defRPr sz="1000"/>
            </a:lvl3pPr>
            <a:lvl4pPr marL="1371532" indent="0">
              <a:buNone/>
              <a:defRPr sz="900"/>
            </a:lvl4pPr>
            <a:lvl5pPr marL="1828709" indent="0">
              <a:buNone/>
              <a:defRPr sz="900"/>
            </a:lvl5pPr>
            <a:lvl6pPr marL="2285886" indent="0">
              <a:buNone/>
              <a:defRPr sz="900"/>
            </a:lvl6pPr>
            <a:lvl7pPr marL="2743062" indent="0">
              <a:buNone/>
              <a:defRPr sz="900"/>
            </a:lvl7pPr>
            <a:lvl8pPr marL="3200240" indent="0">
              <a:buNone/>
              <a:defRPr sz="900"/>
            </a:lvl8pPr>
            <a:lvl9pPr marL="3657418"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0D5A53AF-48EA-489D-8260-9DCAB666386A}" type="datetimeFigureOut">
              <a:rPr lang="en-US" dirty="0"/>
              <a:t>2/2/2016</a:t>
            </a:fld>
            <a:endParaRPr lang="en-US" dirty="0"/>
          </a:p>
        </p:txBody>
      </p:sp>
      <p:sp>
        <p:nvSpPr>
          <p:cNvPr id="4" name="Footer Placeholder 3"/>
          <p:cNvSpPr>
            <a:spLocks noGrp="1"/>
          </p:cNvSpPr>
          <p:nvPr>
            <p:ph type="ftr" sz="quarter" idx="11"/>
          </p:nvPr>
        </p:nvSpPr>
        <p:spPr/>
        <p:txBody>
          <a:bodyPr/>
          <a:lstStyle/>
          <a:p>
            <a:r>
              <a:rPr lang="en-US" dirty="0"/>
              <a:t>
              </a:t>
            </a:r>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0DED02AE-B9A4-47BD-AF8E-97E16144138B}" type="datetimeFigureOut">
              <a:rPr lang="en-US" dirty="0"/>
              <a:t>2/2/2016</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2" y="365125"/>
            <a:ext cx="2628900"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3"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F0FD78B-DB02-4362-BCDC-98A55456977C}" type="datetimeFigureOut">
              <a:rPr lang="en-US" dirty="0"/>
              <a:t>2/2/2016</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914400" y="609600"/>
            <a:ext cx="103632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914400" y="1981200"/>
            <a:ext cx="5080000" cy="4114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981200"/>
            <a:ext cx="5080000" cy="4114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0"/>
          </p:nvPr>
        </p:nvSpPr>
        <p:spPr/>
        <p:txBody>
          <a:bodyPr/>
          <a:lstStyle>
            <a:lvl1pPr>
              <a:defRPr/>
            </a:lvl1pPr>
          </a:lstStyle>
          <a:p>
            <a:pPr>
              <a:defRPr/>
            </a:pPr>
            <a:r>
              <a:rPr lang="en-US"/>
              <a:t>National Center for Supercomputing Applications</a:t>
            </a:r>
            <a:endParaRPr lang="en-US" b="0" i="0">
              <a:latin typeface="Times" pitchFamily="18" charset="0"/>
            </a:endParaRPr>
          </a:p>
        </p:txBody>
      </p:sp>
    </p:spTree>
    <p:extLst>
      <p:ext uri="{BB962C8B-B14F-4D97-AF65-F5344CB8AC3E}">
        <p14:creationId xmlns:p14="http://schemas.microsoft.com/office/powerpoint/2010/main" val="20275088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ctr"/>
          <a:lstStyle>
            <a:lvl1pPr algn="ctr">
              <a:defRPr sz="6000"/>
            </a:lvl1pPr>
          </a:lstStyle>
          <a:p>
            <a:r>
              <a:rPr lang="en-US" dirty="0" smtClean="0"/>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4EEE556B-48FA-4AC0-9240-814E3710FBFC}" type="datetimeFigureOut">
              <a:rPr lang="en-US" smtClean="0">
                <a:solidFill>
                  <a:prstClr val="black">
                    <a:tint val="75000"/>
                  </a:prstClr>
                </a:solidFill>
              </a:rPr>
              <a:pPr/>
              <a:t>2/2/2016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C04EC0CF-6DB4-4899-B7E0-9CDAA7EDCB70}" type="slidenum">
              <a:rPr lang="en-US" smtClean="0">
                <a:solidFill>
                  <a:prstClr val="black">
                    <a:tint val="75000"/>
                  </a:prstClr>
                </a:solidFill>
              </a:rPr>
              <a:pPr/>
              <a:t>‹#›</a:t>
            </a:fld>
            <a:endParaRPr lang="en-US">
              <a:solidFill>
                <a:prstClr val="black">
                  <a:tint val="75000"/>
                </a:prstClr>
              </a:solidFill>
            </a:endParaRPr>
          </a:p>
        </p:txBody>
      </p:sp>
      <p:grpSp>
        <p:nvGrpSpPr>
          <p:cNvPr id="11" name="Group 10"/>
          <p:cNvGrpSpPr/>
          <p:nvPr userDrawn="1"/>
        </p:nvGrpSpPr>
        <p:grpSpPr>
          <a:xfrm>
            <a:off x="0" y="0"/>
            <a:ext cx="12192000" cy="583924"/>
            <a:chOff x="0" y="0"/>
            <a:chExt cx="12192000" cy="583924"/>
          </a:xfrm>
        </p:grpSpPr>
        <p:sp>
          <p:nvSpPr>
            <p:cNvPr id="7" name="Rectangle 6"/>
            <p:cNvSpPr/>
            <p:nvPr userDrawn="1"/>
          </p:nvSpPr>
          <p:spPr>
            <a:xfrm>
              <a:off x="0" y="0"/>
              <a:ext cx="12192000" cy="583924"/>
            </a:xfrm>
            <a:prstGeom prst="rect">
              <a:avLst/>
            </a:prstGeom>
            <a:solidFill>
              <a:srgbClr val="5757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a:r>
                <a:rPr lang="en-US" dirty="0" smtClean="0">
                  <a:solidFill>
                    <a:prstClr val="white"/>
                  </a:solidFill>
                  <a:latin typeface="Microsquare" pitchFamily="2" charset="0"/>
                </a:rPr>
                <a:t>   CyberGIS Center for Advanced Digital and Spatial Studies</a:t>
              </a:r>
              <a:endParaRPr lang="en-US" dirty="0">
                <a:solidFill>
                  <a:prstClr val="white"/>
                </a:solidFill>
                <a:latin typeface="Microsquare" pitchFamily="2" charset="0"/>
              </a:endParaRPr>
            </a:p>
          </p:txBody>
        </p:sp>
        <p:pic>
          <p:nvPicPr>
            <p:cNvPr id="9" name="Picture 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997514" y="106036"/>
              <a:ext cx="540378" cy="365760"/>
            </a:xfrm>
            <a:prstGeom prst="rect">
              <a:avLst/>
            </a:prstGeom>
          </p:spPr>
        </p:pic>
        <p:pic>
          <p:nvPicPr>
            <p:cNvPr id="10" name="Picture 16"/>
            <p:cNvPicPr>
              <a:picLocks noChangeAspect="1"/>
            </p:cNvPicPr>
            <p:nvPr userDrawn="1"/>
          </p:nvPicPr>
          <p:blipFill>
            <a:blip r:embed="rId3" cstate="email">
              <a:extLst>
                <a:ext uri="{28A0092B-C50C-407E-A947-70E740481C1C}">
                  <a14:useLocalDpi xmlns:a14="http://schemas.microsoft.com/office/drawing/2010/main"/>
                </a:ext>
              </a:extLst>
            </a:blip>
            <a:srcRect/>
            <a:stretch>
              <a:fillRect/>
            </a:stretch>
          </p:blipFill>
          <p:spPr bwMode="auto">
            <a:xfrm>
              <a:off x="11683314" y="106036"/>
              <a:ext cx="281945" cy="365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26928690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8"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9916976-5D93-46E4-A98A-FAD63E4D0EA8}" type="datetimeFigureOut">
              <a:rPr lang="en-US" dirty="0"/>
              <a:t>2/2/2016</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568960"/>
            <a:ext cx="10515600" cy="1121728"/>
          </a:xfrm>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EEE556B-48FA-4AC0-9240-814E3710FBFC}" type="datetimeFigureOut">
              <a:rPr lang="en-US" smtClean="0">
                <a:solidFill>
                  <a:prstClr val="black">
                    <a:tint val="75000"/>
                  </a:prstClr>
                </a:solidFill>
              </a:rPr>
              <a:pPr/>
              <a:t>2/2/2016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a:xfrm>
            <a:off x="9343767" y="6344851"/>
            <a:ext cx="2743200" cy="365125"/>
          </a:xfrm>
        </p:spPr>
        <p:txBody>
          <a:bodyPr/>
          <a:lstStyle/>
          <a:p>
            <a:fld id="{C04EC0CF-6DB4-4899-B7E0-9CDAA7EDCB7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34802783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EEE556B-48FA-4AC0-9240-814E3710FBFC}" type="datetimeFigureOut">
              <a:rPr lang="en-US" smtClean="0">
                <a:solidFill>
                  <a:prstClr val="black">
                    <a:tint val="75000"/>
                  </a:prstClr>
                </a:solidFill>
              </a:rPr>
              <a:pPr/>
              <a:t>2/2/2016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a:xfrm>
            <a:off x="9345168" y="6356350"/>
            <a:ext cx="2743200" cy="365125"/>
          </a:xfrm>
        </p:spPr>
        <p:txBody>
          <a:bodyPr/>
          <a:lstStyle/>
          <a:p>
            <a:fld id="{C04EC0CF-6DB4-4899-B7E0-9CDAA7EDCB7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8920145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579120"/>
            <a:ext cx="10515600" cy="1111568"/>
          </a:xfrm>
        </p:spPr>
        <p:txBody>
          <a:bodyPr/>
          <a:lstStyle/>
          <a:p>
            <a:r>
              <a:rPr lang="en-US" dirty="0" smtClean="0"/>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4EEE556B-48FA-4AC0-9240-814E3710FBFC}" type="datetimeFigureOut">
              <a:rPr lang="en-US" smtClean="0">
                <a:solidFill>
                  <a:prstClr val="black">
                    <a:tint val="75000"/>
                  </a:prstClr>
                </a:solidFill>
              </a:rPr>
              <a:pPr/>
              <a:t>2/2/2016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a:xfrm>
            <a:off x="9345168" y="6356350"/>
            <a:ext cx="2743200" cy="365125"/>
          </a:xfrm>
        </p:spPr>
        <p:txBody>
          <a:bodyPr/>
          <a:lstStyle/>
          <a:p>
            <a:fld id="{C04EC0CF-6DB4-4899-B7E0-9CDAA7EDCB7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94020851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589280"/>
            <a:ext cx="10515600" cy="1101408"/>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4EEE556B-48FA-4AC0-9240-814E3710FBFC}" type="datetimeFigureOut">
              <a:rPr lang="en-US" smtClean="0">
                <a:solidFill>
                  <a:prstClr val="black">
                    <a:tint val="75000"/>
                  </a:prstClr>
                </a:solidFill>
              </a:rPr>
              <a:pPr/>
              <a:t>2/2/2016</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a:xfrm>
            <a:off x="9345168" y="6356350"/>
            <a:ext cx="2743200" cy="365125"/>
          </a:xfrm>
        </p:spPr>
        <p:txBody>
          <a:bodyPr/>
          <a:lstStyle/>
          <a:p>
            <a:fld id="{C04EC0CF-6DB4-4899-B7E0-9CDAA7EDCB7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74934118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568960"/>
            <a:ext cx="10515600" cy="1121728"/>
          </a:xfrm>
        </p:spPr>
        <p:txBody>
          <a:bodyPr/>
          <a:lstStyle/>
          <a:p>
            <a:r>
              <a:rPr lang="en-US" dirty="0" smtClean="0"/>
              <a:t>Click to edit Master title style</a:t>
            </a:r>
            <a:endParaRPr lang="en-US" dirty="0"/>
          </a:p>
        </p:txBody>
      </p:sp>
      <p:sp>
        <p:nvSpPr>
          <p:cNvPr id="3" name="Date Placeholder 2"/>
          <p:cNvSpPr>
            <a:spLocks noGrp="1"/>
          </p:cNvSpPr>
          <p:nvPr>
            <p:ph type="dt" sz="half" idx="10"/>
          </p:nvPr>
        </p:nvSpPr>
        <p:spPr/>
        <p:txBody>
          <a:bodyPr/>
          <a:lstStyle/>
          <a:p>
            <a:fld id="{4EEE556B-48FA-4AC0-9240-814E3710FBFC}" type="datetimeFigureOut">
              <a:rPr lang="en-US" smtClean="0">
                <a:solidFill>
                  <a:prstClr val="black">
                    <a:tint val="75000"/>
                  </a:prstClr>
                </a:solidFill>
              </a:rPr>
              <a:pPr/>
              <a:t>2/2/2016</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C04EC0CF-6DB4-4899-B7E0-9CDAA7EDCB7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65745707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EE556B-48FA-4AC0-9240-814E3710FBFC}" type="datetimeFigureOut">
              <a:rPr lang="en-US" smtClean="0">
                <a:solidFill>
                  <a:prstClr val="black">
                    <a:tint val="75000"/>
                  </a:prstClr>
                </a:solidFill>
              </a:rPr>
              <a:pPr/>
              <a:t>2/2/2016</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C04EC0CF-6DB4-4899-B7E0-9CDAA7EDCB7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88641001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EEE556B-48FA-4AC0-9240-814E3710FBFC}" type="datetimeFigureOut">
              <a:rPr lang="en-US" smtClean="0">
                <a:solidFill>
                  <a:prstClr val="black">
                    <a:tint val="75000"/>
                  </a:prstClr>
                </a:solidFill>
              </a:rPr>
              <a:pPr/>
              <a:t>2/2/2016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C04EC0CF-6DB4-4899-B7E0-9CDAA7EDCB7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72437526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EEE556B-48FA-4AC0-9240-814E3710FBFC}" type="datetimeFigureOut">
              <a:rPr lang="en-US" smtClean="0">
                <a:solidFill>
                  <a:prstClr val="black">
                    <a:tint val="75000"/>
                  </a:prstClr>
                </a:solidFill>
              </a:rPr>
              <a:pPr/>
              <a:t>2/2/2016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C04EC0CF-6DB4-4899-B7E0-9CDAA7EDCB7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25659287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EEE556B-48FA-4AC0-9240-814E3710FBFC}" type="datetimeFigureOut">
              <a:rPr lang="en-US" smtClean="0">
                <a:solidFill>
                  <a:prstClr val="black">
                    <a:tint val="75000"/>
                  </a:prstClr>
                </a:solidFill>
              </a:rPr>
              <a:pPr/>
              <a:t>2/2/2016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C04EC0CF-6DB4-4899-B7E0-9CDAA7EDCB7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72543798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EEE556B-48FA-4AC0-9240-814E3710FBFC}" type="datetimeFigureOut">
              <a:rPr lang="en-US" smtClean="0">
                <a:solidFill>
                  <a:prstClr val="black">
                    <a:tint val="75000"/>
                  </a:prstClr>
                </a:solidFill>
              </a:rPr>
              <a:pPr/>
              <a:t>2/2/2016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C04EC0CF-6DB4-4899-B7E0-9CDAA7EDCB7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0331512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Title 1"/>
          <p:cNvSpPr>
            <a:spLocks noGrp="1"/>
          </p:cNvSpPr>
          <p:nvPr>
            <p:ph type="ctrTitle"/>
          </p:nvPr>
        </p:nvSpPr>
        <p:spPr>
          <a:xfrm>
            <a:off x="854532" y="4464028"/>
            <a:ext cx="9144000" cy="1641490"/>
          </a:xfrm>
        </p:spPr>
        <p:txBody>
          <a:bodyPr wrap="none" anchor="t">
            <a:normAutofit/>
          </a:bodyPr>
          <a:lstStyle>
            <a:lvl1pPr algn="l">
              <a:defRPr sz="9600" b="0" spc="-300">
                <a:gradFill flip="none" rotWithShape="1">
                  <a:gsLst>
                    <a:gs pos="32000">
                      <a:schemeClr val="tx1">
                        <a:lumMod val="89000"/>
                      </a:schemeClr>
                    </a:gs>
                    <a:gs pos="0">
                      <a:schemeClr val="bg1">
                        <a:lumMod val="32000"/>
                        <a:lumOff val="68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smtClean="0"/>
              <a:t>Click to edit Master title style</a:t>
            </a:r>
            <a:endParaRPr lang="en-US" dirty="0"/>
          </a:p>
        </p:txBody>
      </p:sp>
      <p:sp>
        <p:nvSpPr>
          <p:cNvPr id="8" name="Subtitle 2"/>
          <p:cNvSpPr>
            <a:spLocks noGrp="1"/>
          </p:cNvSpPr>
          <p:nvPr>
            <p:ph type="subTitle" idx="1"/>
          </p:nvPr>
        </p:nvSpPr>
        <p:spPr>
          <a:xfrm>
            <a:off x="854532" y="3693678"/>
            <a:ext cx="9144000" cy="754025"/>
          </a:xfrm>
        </p:spPr>
        <p:txBody>
          <a:bodyPr anchor="b">
            <a:normAutofit/>
          </a:bodyPr>
          <a:lstStyle>
            <a:lvl1pPr marL="0" indent="0" algn="l">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0F39F4F5-F4D2-4D2A-AB60-88D37ADCB869}" type="datetimeFigureOut">
              <a:rPr lang="en-US" dirty="0"/>
              <a:t>2/2/2016</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914400" y="609600"/>
            <a:ext cx="103632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914400" y="1981200"/>
            <a:ext cx="5080000" cy="4114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981200"/>
            <a:ext cx="5080000" cy="4114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0"/>
          </p:nvPr>
        </p:nvSpPr>
        <p:spPr/>
        <p:txBody>
          <a:bodyPr/>
          <a:lstStyle>
            <a:lvl1pPr>
              <a:defRPr/>
            </a:lvl1pPr>
          </a:lstStyle>
          <a:p>
            <a:pPr>
              <a:defRPr/>
            </a:pPr>
            <a:r>
              <a:rPr lang="en-US">
                <a:solidFill>
                  <a:prstClr val="black">
                    <a:tint val="75000"/>
                  </a:prstClr>
                </a:solidFill>
              </a:rPr>
              <a:t>National Center for Supercomputing Applications</a:t>
            </a:r>
            <a:endParaRPr lang="en-US">
              <a:solidFill>
                <a:prstClr val="black">
                  <a:tint val="75000"/>
                </a:prstClr>
              </a:solidFill>
              <a:latin typeface="Times" pitchFamily="18" charset="0"/>
            </a:endParaRPr>
          </a:p>
        </p:txBody>
      </p:sp>
    </p:spTree>
    <p:extLst>
      <p:ext uri="{BB962C8B-B14F-4D97-AF65-F5344CB8AC3E}">
        <p14:creationId xmlns:p14="http://schemas.microsoft.com/office/powerpoint/2010/main" val="4139697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20000" y="1825625"/>
            <a:ext cx="5025216"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319840" y="1825625"/>
            <a:ext cx="503396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D23BC6CE-6D1E-47E5-8859-F31AC5380EB2}" type="datetimeFigureOut">
              <a:rPr lang="en-US" dirty="0"/>
              <a:t>2/2/2016</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9"/>
            <a:ext cx="105156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120000" y="1681163"/>
            <a:ext cx="5025216" cy="823912"/>
          </a:xfrm>
        </p:spPr>
        <p:txBody>
          <a:bodyPr anchor="b"/>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20000" y="2505075"/>
            <a:ext cx="5025216"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319843" y="1681163"/>
            <a:ext cx="5035548" cy="823912"/>
          </a:xfrm>
        </p:spPr>
        <p:txBody>
          <a:bodyPr vert="horz" lIns="91440" tIns="45720" rIns="91440" bIns="45720" rtlCol="0" anchor="b">
            <a:norm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smtClean="0"/>
              <a:t>Click to edit Master text styles</a:t>
            </a:r>
          </a:p>
        </p:txBody>
      </p:sp>
      <p:sp>
        <p:nvSpPr>
          <p:cNvPr id="6" name="Content Placeholder 5"/>
          <p:cNvSpPr>
            <a:spLocks noGrp="1"/>
          </p:cNvSpPr>
          <p:nvPr>
            <p:ph sz="quarter" idx="4"/>
          </p:nvPr>
        </p:nvSpPr>
        <p:spPr>
          <a:xfrm>
            <a:off x="6319843" y="2505075"/>
            <a:ext cx="503554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1B4E7C4-4DA4-404D-9965-B13F2DD7D8BF}" type="datetimeFigureOut">
              <a:rPr lang="en-US" dirty="0"/>
              <a:t>2/2/2016</a:t>
            </a:fld>
            <a:endParaRPr lang="en-US" dirty="0"/>
          </a:p>
        </p:txBody>
      </p:sp>
      <p:sp>
        <p:nvSpPr>
          <p:cNvPr id="8" name="Footer Placeholder 7"/>
          <p:cNvSpPr>
            <a:spLocks noGrp="1"/>
          </p:cNvSpPr>
          <p:nvPr>
            <p:ph type="ftr" sz="quarter" idx="11"/>
          </p:nvPr>
        </p:nvSpPr>
        <p:spPr/>
        <p:txBody>
          <a:bodyPr/>
          <a:lstStyle/>
          <a:p>
            <a:r>
              <a:rPr lang="en-US" dirty="0"/>
              <a:t>
              </a:t>
            </a:r>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476FB7AA-4A53-424F-AD41-70827B6504BA}" type="datetimeFigureOut">
              <a:rPr lang="en-US" dirty="0"/>
              <a:t>2/2/2016</a:t>
            </a:fld>
            <a:endParaRPr lang="en-US" dirty="0"/>
          </a:p>
        </p:txBody>
      </p:sp>
      <p:sp>
        <p:nvSpPr>
          <p:cNvPr id="4" name="Footer Placeholder 3"/>
          <p:cNvSpPr>
            <a:spLocks noGrp="1"/>
          </p:cNvSpPr>
          <p:nvPr>
            <p:ph type="ftr" sz="quarter" idx="11"/>
          </p:nvPr>
        </p:nvSpPr>
        <p:spPr/>
        <p:txBody>
          <a:bodyPr/>
          <a:lstStyle/>
          <a:p>
            <a:r>
              <a:rPr lang="en-US" dirty="0"/>
              <a:t>
              </a:t>
            </a:r>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7884882-FB12-4BC8-9960-9AD8104D7FAE}" type="datetimeFigureOut">
              <a:rPr lang="en-US" dirty="0"/>
              <a:t>2/2/2016</a:t>
            </a:fld>
            <a:endParaRPr lang="en-US" dirty="0"/>
          </a:p>
        </p:txBody>
      </p:sp>
      <p:sp>
        <p:nvSpPr>
          <p:cNvPr id="3" name="Footer Placeholder 2"/>
          <p:cNvSpPr>
            <a:spLocks noGrp="1"/>
          </p:cNvSpPr>
          <p:nvPr>
            <p:ph type="ftr" sz="quarter" idx="11"/>
          </p:nvPr>
        </p:nvSpPr>
        <p:spPr/>
        <p:txBody>
          <a:bodyPr/>
          <a:lstStyle/>
          <a:p>
            <a:r>
              <a:rPr lang="en-US" dirty="0"/>
              <a:t>
              </a:t>
            </a:r>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183188" y="987431"/>
            <a:ext cx="6172200" cy="48736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20004"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178" indent="0">
              <a:buNone/>
              <a:defRPr sz="1400"/>
            </a:lvl2pPr>
            <a:lvl3pPr marL="914354" indent="0">
              <a:buNone/>
              <a:defRPr sz="1200"/>
            </a:lvl3pPr>
            <a:lvl4pPr marL="1371532" indent="0">
              <a:buNone/>
              <a:defRPr sz="1000"/>
            </a:lvl4pPr>
            <a:lvl5pPr marL="1828709" indent="0">
              <a:buNone/>
              <a:defRPr sz="1000"/>
            </a:lvl5pPr>
            <a:lvl6pPr marL="2285886" indent="0">
              <a:buNone/>
              <a:defRPr sz="1000"/>
            </a:lvl6pPr>
            <a:lvl7pPr marL="2743062" indent="0">
              <a:buNone/>
              <a:defRPr sz="1000"/>
            </a:lvl7pPr>
            <a:lvl8pPr marL="3200240" indent="0">
              <a:buNone/>
              <a:defRPr sz="1000"/>
            </a:lvl8pPr>
            <a:lvl9pPr marL="3657418"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7D1BD23-6E54-4D9D-AD88-A2813C73CC25}" type="datetimeFigureOut">
              <a:rPr lang="en-US" dirty="0"/>
              <a:t>2/2/2016</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183188" y="987431"/>
            <a:ext cx="6172200" cy="4873625"/>
          </a:xfrm>
        </p:spPr>
        <p:txBody>
          <a:bodyPr anchor="t"/>
          <a:lstStyle>
            <a:lvl1pPr marL="0" indent="0">
              <a:buNone/>
              <a:defRPr sz="3200"/>
            </a:lvl1pPr>
            <a:lvl2pPr marL="457178" indent="0">
              <a:buNone/>
              <a:defRPr sz="2800"/>
            </a:lvl2pPr>
            <a:lvl3pPr marL="914354" indent="0">
              <a:buNone/>
              <a:defRPr sz="2400"/>
            </a:lvl3pPr>
            <a:lvl4pPr marL="1371532" indent="0">
              <a:buNone/>
              <a:defRPr sz="2000"/>
            </a:lvl4pPr>
            <a:lvl5pPr marL="1828709" indent="0">
              <a:buNone/>
              <a:defRPr sz="2000"/>
            </a:lvl5pPr>
            <a:lvl6pPr marL="2285886" indent="0">
              <a:buNone/>
              <a:defRPr sz="2000"/>
            </a:lvl6pPr>
            <a:lvl7pPr marL="2743062" indent="0">
              <a:buNone/>
              <a:defRPr sz="2000"/>
            </a:lvl7pPr>
            <a:lvl8pPr marL="3200240" indent="0">
              <a:buNone/>
              <a:defRPr sz="2000"/>
            </a:lvl8pPr>
            <a:lvl9pPr marL="3657418"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1120004"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178" indent="0">
              <a:buNone/>
              <a:defRPr sz="1400"/>
            </a:lvl2pPr>
            <a:lvl3pPr marL="914354" indent="0">
              <a:buNone/>
              <a:defRPr sz="1200"/>
            </a:lvl3pPr>
            <a:lvl4pPr marL="1371532" indent="0">
              <a:buNone/>
              <a:defRPr sz="1000"/>
            </a:lvl4pPr>
            <a:lvl5pPr marL="1828709" indent="0">
              <a:buNone/>
              <a:defRPr sz="1000"/>
            </a:lvl5pPr>
            <a:lvl6pPr marL="2285886" indent="0">
              <a:buNone/>
              <a:defRPr sz="1000"/>
            </a:lvl6pPr>
            <a:lvl7pPr marL="2743062" indent="0">
              <a:buNone/>
              <a:defRPr sz="1000"/>
            </a:lvl7pPr>
            <a:lvl8pPr marL="3200240" indent="0">
              <a:buNone/>
              <a:defRPr sz="1000"/>
            </a:lvl8pPr>
            <a:lvl9pPr marL="3657418"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471A834-4F3C-4AF9-9C74-05EC35A0F292}" type="datetimeFigureOut">
              <a:rPr lang="en-US" dirty="0"/>
              <a:t>2/2/2016</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theme" Target="../theme/theme2.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5" Type="http://schemas.openxmlformats.org/officeDocument/2006/relationships/image" Target="../media/image2.png"/><Relationship Id="rId10" Type="http://schemas.openxmlformats.org/officeDocument/2006/relationships/slideLayout" Target="../slideLayouts/slideLayout28.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9"/>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120000" y="1825625"/>
            <a:ext cx="102338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38200" y="6356356"/>
            <a:ext cx="2743200" cy="365125"/>
          </a:xfrm>
          <a:prstGeom prst="rect">
            <a:avLst/>
          </a:prstGeom>
        </p:spPr>
        <p:txBody>
          <a:bodyPr vert="horz" lIns="91440" tIns="45720" rIns="91440" bIns="45720" rtlCol="0" anchor="ctr"/>
          <a:lstStyle>
            <a:lvl1pPr algn="l">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51CF1133-3259-4C45-BABA-5B62D9C6F78D}" type="datetimeFigureOut">
              <a:rPr lang="en-US" dirty="0"/>
              <a:t>2/2/2016</a:t>
            </a:fld>
            <a:endParaRPr lang="en-US" dirty="0"/>
          </a:p>
        </p:txBody>
      </p:sp>
      <p:sp>
        <p:nvSpPr>
          <p:cNvPr id="5" name="Footer Placeholder 4"/>
          <p:cNvSpPr>
            <a:spLocks noGrp="1"/>
          </p:cNvSpPr>
          <p:nvPr>
            <p:ph type="ftr" sz="quarter" idx="3"/>
          </p:nvPr>
        </p:nvSpPr>
        <p:spPr>
          <a:xfrm>
            <a:off x="4038600" y="6356356"/>
            <a:ext cx="4114800" cy="365125"/>
          </a:xfrm>
          <a:prstGeom prst="rect">
            <a:avLst/>
          </a:prstGeom>
        </p:spPr>
        <p:txBody>
          <a:bodyPr vert="horz" lIns="91440" tIns="45720" rIns="91440" bIns="45720" rtlCol="0" anchor="ctr"/>
          <a:lstStyle>
            <a:lvl1pPr algn="ct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r>
              <a:rPr lang="en-US" dirty="0"/>
              <a:t>
              </a:t>
            </a:r>
          </a:p>
        </p:txBody>
      </p:sp>
      <p:sp>
        <p:nvSpPr>
          <p:cNvPr id="6" name="Slide Number Placeholder 5"/>
          <p:cNvSpPr>
            <a:spLocks noGrp="1"/>
          </p:cNvSpPr>
          <p:nvPr>
            <p:ph type="sldNum" sz="quarter" idx="4"/>
          </p:nvPr>
        </p:nvSpPr>
        <p:spPr>
          <a:xfrm>
            <a:off x="8610600" y="6356356"/>
            <a:ext cx="2743200" cy="365125"/>
          </a:xfrm>
          <a:prstGeom prst="rect">
            <a:avLst/>
          </a:prstGeom>
        </p:spPr>
        <p:txBody>
          <a:bodyPr vert="horz" lIns="91440" tIns="45720" rIns="91440" bIns="45720" rtlCol="0" anchor="ctr"/>
          <a:lstStyle>
            <a:lvl1pPr algn="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 id="2147483681" r:id="rId18"/>
  </p:sldLayoutIdLst>
  <mc:AlternateContent xmlns:mc="http://schemas.openxmlformats.org/markup-compatibility/2006" xmlns:p14="http://schemas.microsoft.com/office/powerpoint/2010/main">
    <mc:Choice Requires="p14">
      <p:transition p14:dur="0" advClick="0"/>
    </mc:Choice>
    <mc:Fallback xmlns="">
      <p:transition advClick="0"/>
    </mc:Fallback>
  </mc:AlternateContent>
  <p:hf sldNum="0" hdr="0" ftr="0" dt="0"/>
  <p:txStyles>
    <p:titleStyle>
      <a:lvl1pPr algn="l" defTabSz="914354" rtl="0" eaLnBrk="1" latinLnBrk="0" hangingPunct="1">
        <a:lnSpc>
          <a:spcPct val="90000"/>
        </a:lnSpc>
        <a:spcBef>
          <a:spcPct val="0"/>
        </a:spcBef>
        <a:buNone/>
        <a:defRPr sz="5400" b="0" kern="1200">
          <a:gradFill flip="none" rotWithShape="1">
            <a:gsLst>
              <a:gs pos="28000">
                <a:schemeClr val="tx1">
                  <a:lumMod val="93000"/>
                </a:schemeClr>
              </a:gs>
              <a:gs pos="0">
                <a:schemeClr val="bg1">
                  <a:lumMod val="13000"/>
                  <a:lumOff val="87000"/>
                </a:schemeClr>
              </a:gs>
              <a:gs pos="100000">
                <a:schemeClr val="tx2">
                  <a:lumMod val="0"/>
                  <a:lumOff val="100000"/>
                </a:schemeClr>
              </a:gs>
            </a:gsLst>
            <a:lin ang="4800000" scaled="0"/>
            <a:tileRect/>
          </a:gradFill>
          <a:latin typeface="+mj-lt"/>
          <a:ea typeface="+mj-ea"/>
          <a:cs typeface="+mj-cs"/>
        </a:defRPr>
      </a:lvl1pPr>
    </p:titleStyle>
    <p:bodyStyle>
      <a:lvl1pPr marL="228589" indent="-228589" algn="l" defTabSz="914354"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13000"/>
                  <a:lumOff val="87000"/>
                </a:schemeClr>
              </a:gs>
              <a:gs pos="100000">
                <a:schemeClr val="tx2">
                  <a:lumMod val="0"/>
                  <a:lumOff val="100000"/>
                </a:schemeClr>
              </a:gs>
            </a:gsLst>
            <a:lin ang="4800000" scaled="0"/>
          </a:gradFill>
          <a:latin typeface="+mn-lt"/>
          <a:ea typeface="+mn-ea"/>
          <a:cs typeface="+mn-cs"/>
        </a:defRPr>
      </a:lvl1pPr>
      <a:lvl2pPr marL="685766" indent="-228589" algn="l" defTabSz="914354"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13000"/>
                  <a:lumOff val="87000"/>
                </a:schemeClr>
              </a:gs>
              <a:gs pos="100000">
                <a:schemeClr val="tx2">
                  <a:lumMod val="0"/>
                  <a:lumOff val="100000"/>
                </a:schemeClr>
              </a:gs>
            </a:gsLst>
            <a:lin ang="4800000" scaled="0"/>
          </a:gradFill>
          <a:latin typeface="+mn-lt"/>
          <a:ea typeface="+mn-ea"/>
          <a:cs typeface="+mn-cs"/>
        </a:defRPr>
      </a:lvl2pPr>
      <a:lvl3pPr marL="1142942" indent="-228589" algn="l" defTabSz="914354"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13000"/>
                  <a:lumOff val="87000"/>
                </a:schemeClr>
              </a:gs>
              <a:gs pos="100000">
                <a:schemeClr val="tx2">
                  <a:lumMod val="0"/>
                  <a:lumOff val="100000"/>
                </a:schemeClr>
              </a:gs>
            </a:gsLst>
            <a:lin ang="4800000" scaled="0"/>
          </a:gradFill>
          <a:latin typeface="+mn-lt"/>
          <a:ea typeface="+mn-ea"/>
          <a:cs typeface="+mn-cs"/>
        </a:defRPr>
      </a:lvl3pPr>
      <a:lvl4pPr marL="1600120" indent="-228589" algn="l" defTabSz="914354"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13000"/>
                  <a:lumOff val="87000"/>
                </a:schemeClr>
              </a:gs>
              <a:gs pos="100000">
                <a:schemeClr val="tx2">
                  <a:lumMod val="0"/>
                  <a:lumOff val="100000"/>
                </a:schemeClr>
              </a:gs>
            </a:gsLst>
            <a:lin ang="4800000" scaled="0"/>
          </a:gradFill>
          <a:latin typeface="+mn-lt"/>
          <a:ea typeface="+mn-ea"/>
          <a:cs typeface="+mn-cs"/>
        </a:defRPr>
      </a:lvl4pPr>
      <a:lvl5pPr marL="2057298" indent="-228589" algn="l" defTabSz="914354"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13000"/>
                  <a:lumOff val="87000"/>
                </a:schemeClr>
              </a:gs>
              <a:gs pos="100000">
                <a:schemeClr val="tx2">
                  <a:lumMod val="0"/>
                  <a:lumOff val="100000"/>
                </a:schemeClr>
              </a:gs>
            </a:gsLst>
            <a:lin ang="4800000" scaled="0"/>
          </a:gra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a:fld id="{4EEE556B-48FA-4AC0-9240-814E3710FBFC}" type="datetimeFigureOut">
              <a:rPr lang="en-US" smtClean="0">
                <a:solidFill>
                  <a:prstClr val="black">
                    <a:tint val="75000"/>
                  </a:prstClr>
                </a:solidFill>
              </a:rPr>
              <a:pPr defTabSz="914400"/>
              <a:t>2/2/2016</a:t>
            </a:fld>
            <a:endParaRPr lang="en-US">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400"/>
            <a:endParaRPr lang="en-US">
              <a:solidFill>
                <a:prstClr val="black">
                  <a:tint val="75000"/>
                </a:prstClr>
              </a:solidFill>
            </a:endParaRPr>
          </a:p>
        </p:txBody>
      </p:sp>
      <p:sp>
        <p:nvSpPr>
          <p:cNvPr id="6" name="Slide Number Placeholder 5"/>
          <p:cNvSpPr>
            <a:spLocks noGrp="1"/>
          </p:cNvSpPr>
          <p:nvPr>
            <p:ph type="sldNum" sz="quarter" idx="4"/>
          </p:nvPr>
        </p:nvSpPr>
        <p:spPr>
          <a:xfrm>
            <a:off x="9345168"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400"/>
            <a:fld id="{C04EC0CF-6DB4-4899-B7E0-9CDAA7EDCB70}" type="slidenum">
              <a:rPr lang="en-US" smtClean="0">
                <a:solidFill>
                  <a:prstClr val="black">
                    <a:tint val="75000"/>
                  </a:prstClr>
                </a:solidFill>
              </a:rPr>
              <a:pPr defTabSz="914400"/>
              <a:t>‹#›</a:t>
            </a:fld>
            <a:endParaRPr lang="en-US">
              <a:solidFill>
                <a:prstClr val="black">
                  <a:tint val="75000"/>
                </a:prstClr>
              </a:solidFill>
            </a:endParaRPr>
          </a:p>
        </p:txBody>
      </p:sp>
      <p:grpSp>
        <p:nvGrpSpPr>
          <p:cNvPr id="7" name="Group 6"/>
          <p:cNvGrpSpPr/>
          <p:nvPr userDrawn="1"/>
        </p:nvGrpSpPr>
        <p:grpSpPr>
          <a:xfrm>
            <a:off x="0" y="0"/>
            <a:ext cx="12192000" cy="583924"/>
            <a:chOff x="0" y="0"/>
            <a:chExt cx="12192000" cy="583924"/>
          </a:xfrm>
        </p:grpSpPr>
        <p:sp>
          <p:nvSpPr>
            <p:cNvPr id="8" name="Rectangle 7"/>
            <p:cNvSpPr/>
            <p:nvPr userDrawn="1"/>
          </p:nvSpPr>
          <p:spPr>
            <a:xfrm>
              <a:off x="0" y="0"/>
              <a:ext cx="12192000" cy="583924"/>
            </a:xfrm>
            <a:prstGeom prst="rect">
              <a:avLst/>
            </a:prstGeom>
            <a:solidFill>
              <a:srgbClr val="5757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a:r>
                <a:rPr lang="en-US" dirty="0" smtClean="0">
                  <a:solidFill>
                    <a:prstClr val="white"/>
                  </a:solidFill>
                  <a:latin typeface="Microsquare" pitchFamily="2" charset="0"/>
                </a:rPr>
                <a:t>   CyberGIS Center for Advanced Digital and Spatial Studies</a:t>
              </a:r>
              <a:endParaRPr lang="en-US" dirty="0">
                <a:solidFill>
                  <a:prstClr val="white"/>
                </a:solidFill>
                <a:latin typeface="Microsquare" pitchFamily="2" charset="0"/>
              </a:endParaRPr>
            </a:p>
          </p:txBody>
        </p:sp>
        <p:pic>
          <p:nvPicPr>
            <p:cNvPr id="9" name="Picture 8"/>
            <p:cNvPicPr>
              <a:picLocks noChangeAspect="1"/>
            </p:cNvPicPr>
            <p:nvPr userDrawn="1"/>
          </p:nvPicPr>
          <p:blipFill>
            <a:blip r:embed="rId14" cstate="email">
              <a:extLst>
                <a:ext uri="{28A0092B-C50C-407E-A947-70E740481C1C}">
                  <a14:useLocalDpi xmlns:a14="http://schemas.microsoft.com/office/drawing/2010/main"/>
                </a:ext>
              </a:extLst>
            </a:blip>
            <a:stretch>
              <a:fillRect/>
            </a:stretch>
          </p:blipFill>
          <p:spPr>
            <a:xfrm>
              <a:off x="10997514" y="106036"/>
              <a:ext cx="540378" cy="365760"/>
            </a:xfrm>
            <a:prstGeom prst="rect">
              <a:avLst/>
            </a:prstGeom>
          </p:spPr>
        </p:pic>
        <p:pic>
          <p:nvPicPr>
            <p:cNvPr id="10" name="Picture 16"/>
            <p:cNvPicPr>
              <a:picLocks noChangeAspect="1"/>
            </p:cNvPicPr>
            <p:nvPr userDrawn="1"/>
          </p:nvPicPr>
          <p:blipFill>
            <a:blip r:embed="rId15" cstate="email">
              <a:extLst>
                <a:ext uri="{28A0092B-C50C-407E-A947-70E740481C1C}">
                  <a14:useLocalDpi xmlns:a14="http://schemas.microsoft.com/office/drawing/2010/main"/>
                </a:ext>
              </a:extLst>
            </a:blip>
            <a:srcRect/>
            <a:stretch>
              <a:fillRect/>
            </a:stretch>
          </p:blipFill>
          <p:spPr bwMode="auto">
            <a:xfrm>
              <a:off x="11683314" y="106036"/>
              <a:ext cx="281945" cy="365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4292079537"/>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22.jpeg"/><Relationship Id="rId13" Type="http://schemas.openxmlformats.org/officeDocument/2006/relationships/image" Target="../media/image27.jpeg"/><Relationship Id="rId3" Type="http://schemas.openxmlformats.org/officeDocument/2006/relationships/image" Target="../media/image17.jpeg"/><Relationship Id="rId7" Type="http://schemas.openxmlformats.org/officeDocument/2006/relationships/image" Target="../media/image21.jpeg"/><Relationship Id="rId12" Type="http://schemas.openxmlformats.org/officeDocument/2006/relationships/image" Target="../media/image26.jpeg"/><Relationship Id="rId2" Type="http://schemas.openxmlformats.org/officeDocument/2006/relationships/notesSlide" Target="../notesSlides/notesSlide7.xml"/><Relationship Id="rId16" Type="http://schemas.openxmlformats.org/officeDocument/2006/relationships/hyperlink" Target="http://cybergis.illinois.edu/about/fellows" TargetMode="External"/><Relationship Id="rId1" Type="http://schemas.openxmlformats.org/officeDocument/2006/relationships/slideLayout" Target="../slideLayouts/slideLayout2.xml"/><Relationship Id="rId6" Type="http://schemas.openxmlformats.org/officeDocument/2006/relationships/image" Target="../media/image20.jpeg"/><Relationship Id="rId11" Type="http://schemas.openxmlformats.org/officeDocument/2006/relationships/image" Target="../media/image25.jpeg"/><Relationship Id="rId5" Type="http://schemas.openxmlformats.org/officeDocument/2006/relationships/image" Target="../media/image19.jpeg"/><Relationship Id="rId15" Type="http://schemas.openxmlformats.org/officeDocument/2006/relationships/image" Target="../media/image29.jpeg"/><Relationship Id="rId10" Type="http://schemas.openxmlformats.org/officeDocument/2006/relationships/image" Target="../media/image24.jpeg"/><Relationship Id="rId4" Type="http://schemas.openxmlformats.org/officeDocument/2006/relationships/image" Target="../media/image18.jpeg"/><Relationship Id="rId9" Type="http://schemas.openxmlformats.org/officeDocument/2006/relationships/image" Target="../media/image23.jpeg"/><Relationship Id="rId14" Type="http://schemas.openxmlformats.org/officeDocument/2006/relationships/image" Target="../media/image28.jpeg"/></Relationships>
</file>

<file path=ppt/slides/_rels/slide16.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hyperlink" Target="mailto:help@ncsa.Illinois.edu"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go.illinois.edu/mobaxterm"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hyperlink" Target="mailto:jfr@illinois.edu"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0.jpeg"/><Relationship Id="rId4" Type="http://schemas.openxmlformats.org/officeDocument/2006/relationships/image" Target="../media/image9.jpe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0.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2"/>
          <p:cNvSpPr txBox="1">
            <a:spLocks/>
          </p:cNvSpPr>
          <p:nvPr/>
        </p:nvSpPr>
        <p:spPr>
          <a:xfrm>
            <a:off x="7165573" y="598328"/>
            <a:ext cx="4583811" cy="754025"/>
          </a:xfrm>
          <a:prstGeom prst="rect">
            <a:avLst/>
          </a:prstGeom>
        </p:spPr>
        <p:txBody>
          <a:bodyPr vert="horz" lIns="91440" tIns="45720" rIns="91440" bIns="45720" rtlCol="0" anchor="b">
            <a:normAutofit/>
          </a:bodyPr>
          <a:lstStyle>
            <a:lvl1pPr marL="0" indent="0" algn="r" defTabSz="914400" rtl="0" eaLnBrk="1" latinLnBrk="0" hangingPunct="1">
              <a:lnSpc>
                <a:spcPct val="90000"/>
              </a:lnSpc>
              <a:spcBef>
                <a:spcPts val="1000"/>
              </a:spcBef>
              <a:buFont typeface="Arial" panose="020B0604020202020204" pitchFamily="34" charset="0"/>
              <a:buNone/>
              <a:defRPr sz="3200" b="0" kern="120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13000"/>
                        <a:lumOff val="87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13000"/>
                        <a:lumOff val="87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13000"/>
                        <a:lumOff val="87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13000"/>
                        <a:lumOff val="87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endParaRPr lang="en-US" dirty="0">
              <a:solidFill>
                <a:srgbClr val="0070C0"/>
              </a:solidFill>
            </a:endParaRPr>
          </a:p>
        </p:txBody>
      </p:sp>
      <p:sp>
        <p:nvSpPr>
          <p:cNvPr id="4" name="Subtitle 2"/>
          <p:cNvSpPr txBox="1">
            <a:spLocks/>
          </p:cNvSpPr>
          <p:nvPr/>
        </p:nvSpPr>
        <p:spPr>
          <a:xfrm>
            <a:off x="317501" y="1352352"/>
            <a:ext cx="6007104" cy="2215795"/>
          </a:xfrm>
          <a:prstGeom prst="rect">
            <a:avLst/>
          </a:prstGeom>
          <a:noFill/>
          <a:ln>
            <a:noFill/>
          </a:ln>
          <a:effectLst>
            <a:glow rad="228600">
              <a:schemeClr val="accent3">
                <a:satMod val="175000"/>
                <a:alpha val="40000"/>
              </a:schemeClr>
            </a:glow>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lIns="91440" tIns="45720" rIns="91440" bIns="45720" rtlCol="0" anchor="t">
            <a:noAutofit/>
          </a:bodyPr>
          <a:lstStyle>
            <a:lvl1pPr marL="0" indent="0" algn="r" defTabSz="914400" rtl="0" eaLnBrk="1" latinLnBrk="0" hangingPunct="1">
              <a:lnSpc>
                <a:spcPct val="90000"/>
              </a:lnSpc>
              <a:spcBef>
                <a:spcPts val="1000"/>
              </a:spcBef>
              <a:buFont typeface="Arial" panose="020B0604020202020204" pitchFamily="34" charset="0"/>
              <a:buNone/>
              <a:defRPr sz="3200" b="0" kern="120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13000"/>
                        <a:lumOff val="87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13000"/>
                        <a:lumOff val="87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13000"/>
                        <a:lumOff val="87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13000"/>
                        <a:lumOff val="87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US" sz="4400" b="1" dirty="0" smtClean="0">
                <a:solidFill>
                  <a:schemeClr val="tx1"/>
                </a:solidFill>
                <a:effectLst>
                  <a:outerShdw dist="38100" dir="2700000" algn="tl">
                    <a:srgbClr val="000000">
                      <a:alpha val="43137"/>
                    </a:srgbClr>
                  </a:outerShdw>
                </a:effectLst>
                <a:latin typeface="Calibri" panose="020F0502020204030204" pitchFamily="34" charset="0"/>
              </a:rPr>
              <a:t>CyberGIS ROGER</a:t>
            </a:r>
            <a:endParaRPr lang="en-US" sz="1200" b="1" dirty="0" smtClean="0">
              <a:solidFill>
                <a:schemeClr val="tx1"/>
              </a:solidFill>
              <a:effectLst>
                <a:outerShdw dist="38100" dir="2700000" algn="tl">
                  <a:srgbClr val="000000">
                    <a:alpha val="43137"/>
                  </a:srgbClr>
                </a:outerShdw>
              </a:effectLst>
              <a:latin typeface="Calibri" panose="020F0502020204030204" pitchFamily="34" charset="0"/>
            </a:endParaRPr>
          </a:p>
          <a:p>
            <a:pPr algn="l"/>
            <a:endParaRPr lang="en-US" sz="1200" b="1" dirty="0" smtClean="0">
              <a:solidFill>
                <a:schemeClr val="tx1"/>
              </a:solidFill>
              <a:effectLst>
                <a:outerShdw dist="38100" dir="2700000" algn="tl">
                  <a:srgbClr val="000000">
                    <a:alpha val="43137"/>
                  </a:srgbClr>
                </a:outerShdw>
              </a:effectLst>
              <a:latin typeface="Calibri" panose="020F0502020204030204" pitchFamily="34" charset="0"/>
            </a:endParaRPr>
          </a:p>
          <a:p>
            <a:pPr algn="l"/>
            <a:r>
              <a:rPr lang="en-US" b="1" dirty="0">
                <a:solidFill>
                  <a:srgbClr val="2D89EF"/>
                </a:solidFill>
                <a:effectLst>
                  <a:outerShdw dist="38100" dir="2700000" algn="tl">
                    <a:srgbClr val="000000">
                      <a:alpha val="43137"/>
                    </a:srgbClr>
                  </a:outerShdw>
                </a:effectLst>
                <a:latin typeface="Calibri" panose="020F0502020204030204" pitchFamily="34" charset="0"/>
              </a:rPr>
              <a:t>Resourcing Open Geospatial Education and Research</a:t>
            </a:r>
          </a:p>
        </p:txBody>
      </p:sp>
      <p:sp>
        <p:nvSpPr>
          <p:cNvPr id="6" name="Text Box 3"/>
          <p:cNvSpPr txBox="1">
            <a:spLocks noChangeArrowheads="1"/>
          </p:cNvSpPr>
          <p:nvPr/>
        </p:nvSpPr>
        <p:spPr bwMode="auto">
          <a:xfrm>
            <a:off x="317501" y="4097538"/>
            <a:ext cx="4698999" cy="1200329"/>
          </a:xfrm>
          <a:prstGeom prst="rect">
            <a:avLst/>
          </a:prstGeom>
          <a:noFill/>
          <a:ln w="9525">
            <a:noFill/>
            <a:miter lim="800000"/>
            <a:headEnd/>
            <a:tailEnd/>
          </a:ln>
          <a:effectLst/>
        </p:spPr>
        <p:txBody>
          <a:bodyPr wrap="square">
            <a:spAutoFit/>
          </a:bodyPr>
          <a:lstStyle/>
          <a:p>
            <a:r>
              <a:rPr lang="en-US" sz="2400" dirty="0" smtClean="0">
                <a:latin typeface="Calibri" panose="020F0502020204030204" pitchFamily="34" charset="0"/>
              </a:rPr>
              <a:t>Johnathan Rush</a:t>
            </a:r>
          </a:p>
          <a:p>
            <a:r>
              <a:rPr lang="en-US" sz="2400" dirty="0" smtClean="0">
                <a:latin typeface="Calibri" panose="020F0502020204030204" pitchFamily="34" charset="0"/>
              </a:rPr>
              <a:t>Geog. 479</a:t>
            </a:r>
          </a:p>
          <a:p>
            <a:r>
              <a:rPr lang="en-US" sz="2400" dirty="0" smtClean="0">
                <a:latin typeface="Calibri" panose="020F0502020204030204" pitchFamily="34" charset="0"/>
              </a:rPr>
              <a:t>Spring 2016</a:t>
            </a:r>
          </a:p>
        </p:txBody>
      </p:sp>
      <p:pic>
        <p:nvPicPr>
          <p:cNvPr id="7" name="Picture 2" descr="https://wiki.ncsa.illinois.edu/download/attachments/37586946/roger800b.jpg?version=1&amp;modificationDate=1442018346000&amp;api=v2"/>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5853301" y="1225352"/>
            <a:ext cx="6195206" cy="41817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12966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p:txBody>
          <a:bodyPr vert="horz" lIns="91440" tIns="45720" rIns="91440" bIns="45720" rtlCol="0" anchor="ctr">
            <a:normAutofit/>
          </a:bodyPr>
          <a:lstStyle/>
          <a:p>
            <a:r>
              <a:rPr lang="en-US" dirty="0"/>
              <a:t>ROGER: Hardware</a:t>
            </a:r>
          </a:p>
        </p:txBody>
      </p:sp>
      <p:sp>
        <p:nvSpPr>
          <p:cNvPr id="16387" name="Content Placeholder 2"/>
          <p:cNvSpPr>
            <a:spLocks noGrp="1"/>
          </p:cNvSpPr>
          <p:nvPr>
            <p:ph idx="1"/>
          </p:nvPr>
        </p:nvSpPr>
        <p:spPr>
          <a:xfrm>
            <a:off x="1120000" y="1825624"/>
            <a:ext cx="10233800" cy="4743617"/>
          </a:xfrm>
        </p:spPr>
        <p:txBody>
          <a:bodyPr>
            <a:normAutofit lnSpcReduction="10000"/>
          </a:bodyPr>
          <a:lstStyle/>
          <a:p>
            <a:pPr>
              <a:defRPr/>
            </a:pPr>
            <a:r>
              <a:rPr lang="en-US" altLang="en-US" dirty="0" smtClean="0">
                <a:latin typeface="Calibri" panose="020F0502020204030204" pitchFamily="34" charset="0"/>
                <a:ea typeface="ＭＳ Ｐゴシック" pitchFamily="34" charset="-128"/>
              </a:rPr>
              <a:t>1 </a:t>
            </a:r>
            <a:r>
              <a:rPr lang="en-US" altLang="en-US" dirty="0">
                <a:latin typeface="Calibri" panose="020F0502020204030204" pitchFamily="34" charset="0"/>
                <a:ea typeface="ＭＳ Ｐゴシック" pitchFamily="34" charset="-128"/>
              </a:rPr>
              <a:t>dedicated admin node </a:t>
            </a:r>
          </a:p>
          <a:p>
            <a:pPr>
              <a:defRPr/>
            </a:pPr>
            <a:r>
              <a:rPr lang="en-US" altLang="en-US" dirty="0">
                <a:latin typeface="Calibri" panose="020F0502020204030204" pitchFamily="34" charset="0"/>
                <a:ea typeface="ＭＳ Ｐゴシック" pitchFamily="34" charset="-128"/>
              </a:rPr>
              <a:t>24 </a:t>
            </a:r>
            <a:r>
              <a:rPr lang="en-US" altLang="en-US" b="1" dirty="0" smtClean="0">
                <a:latin typeface="Calibri" panose="020F0502020204030204" pitchFamily="34" charset="0"/>
                <a:ea typeface="ＭＳ Ｐゴシック" pitchFamily="34" charset="-128"/>
              </a:rPr>
              <a:t>compute</a:t>
            </a:r>
            <a:r>
              <a:rPr lang="en-US" altLang="en-US" dirty="0" smtClean="0">
                <a:latin typeface="Calibri" panose="020F0502020204030204" pitchFamily="34" charset="0"/>
                <a:ea typeface="ＭＳ Ｐゴシック" pitchFamily="34" charset="-128"/>
              </a:rPr>
              <a:t> </a:t>
            </a:r>
            <a:r>
              <a:rPr lang="en-US" altLang="en-US" dirty="0">
                <a:latin typeface="Calibri" panose="020F0502020204030204" pitchFamily="34" charset="0"/>
                <a:ea typeface="ＭＳ Ｐゴシック" pitchFamily="34" charset="-128"/>
              </a:rPr>
              <a:t>nodes (20 Cores + 128GB +10Gbe)</a:t>
            </a:r>
          </a:p>
          <a:p>
            <a:pPr>
              <a:defRPr/>
            </a:pPr>
            <a:r>
              <a:rPr lang="en-US" altLang="en-US" dirty="0">
                <a:latin typeface="Calibri" panose="020F0502020204030204" pitchFamily="34" charset="0"/>
                <a:ea typeface="ＭＳ Ｐゴシック" pitchFamily="34" charset="-128"/>
              </a:rPr>
              <a:t>12 </a:t>
            </a:r>
            <a:r>
              <a:rPr lang="en-US" altLang="en-US" b="1" dirty="0" err="1" smtClean="0">
                <a:latin typeface="Calibri" panose="020F0502020204030204" pitchFamily="34" charset="0"/>
                <a:ea typeface="ＭＳ Ｐゴシック" pitchFamily="34" charset="-128"/>
              </a:rPr>
              <a:t>gpu</a:t>
            </a:r>
            <a:r>
              <a:rPr lang="en-US" altLang="en-US" dirty="0" smtClean="0">
                <a:latin typeface="Calibri" panose="020F0502020204030204" pitchFamily="34" charset="0"/>
                <a:ea typeface="ＭＳ Ｐゴシック" pitchFamily="34" charset="-128"/>
              </a:rPr>
              <a:t> </a:t>
            </a:r>
            <a:r>
              <a:rPr lang="en-US" altLang="en-US" dirty="0">
                <a:latin typeface="Calibri" panose="020F0502020204030204" pitchFamily="34" charset="0"/>
                <a:ea typeface="ＭＳ Ｐゴシック" pitchFamily="34" charset="-128"/>
              </a:rPr>
              <a:t>nodes (+ 1 Tesla K40 </a:t>
            </a:r>
            <a:r>
              <a:rPr lang="en-US" altLang="en-US" dirty="0" err="1">
                <a:latin typeface="Calibri" panose="020F0502020204030204" pitchFamily="34" charset="0"/>
                <a:ea typeface="ＭＳ Ｐゴシック" pitchFamily="34" charset="-128"/>
              </a:rPr>
              <a:t>gpu</a:t>
            </a:r>
            <a:r>
              <a:rPr lang="en-US" altLang="en-US" dirty="0">
                <a:latin typeface="Calibri" panose="020F0502020204030204" pitchFamily="34" charset="0"/>
                <a:ea typeface="ＭＳ Ｐゴシック" pitchFamily="34" charset="-128"/>
              </a:rPr>
              <a:t>)</a:t>
            </a:r>
          </a:p>
          <a:p>
            <a:pPr>
              <a:defRPr/>
            </a:pPr>
            <a:r>
              <a:rPr lang="en-US" altLang="en-US" dirty="0">
                <a:latin typeface="Calibri" panose="020F0502020204030204" pitchFamily="34" charset="0"/>
                <a:ea typeface="ＭＳ Ｐゴシック" pitchFamily="34" charset="-128"/>
              </a:rPr>
              <a:t>16 </a:t>
            </a:r>
            <a:r>
              <a:rPr lang="en-US" altLang="en-US" b="1" dirty="0" smtClean="0">
                <a:latin typeface="Calibri" panose="020F0502020204030204" pitchFamily="34" charset="0"/>
                <a:ea typeface="ＭＳ Ｐゴシック" pitchFamily="34" charset="-128"/>
              </a:rPr>
              <a:t>high</a:t>
            </a:r>
            <a:r>
              <a:rPr lang="en-US" altLang="en-US" dirty="0" smtClean="0">
                <a:latin typeface="Calibri" panose="020F0502020204030204" pitchFamily="34" charset="0"/>
                <a:ea typeface="ＭＳ Ｐゴシック" pitchFamily="34" charset="-128"/>
              </a:rPr>
              <a:t> mem </a:t>
            </a:r>
            <a:r>
              <a:rPr lang="en-US" altLang="en-US" dirty="0">
                <a:latin typeface="Calibri" panose="020F0502020204030204" pitchFamily="34" charset="0"/>
                <a:ea typeface="ＭＳ Ｐゴシック" pitchFamily="34" charset="-128"/>
              </a:rPr>
              <a:t>nodes ( 256GB + 800GB SSD)</a:t>
            </a:r>
          </a:p>
          <a:p>
            <a:pPr>
              <a:defRPr/>
            </a:pPr>
            <a:r>
              <a:rPr lang="en-US" altLang="en-US" dirty="0" smtClean="0">
                <a:latin typeface="Calibri" panose="020F0502020204030204" pitchFamily="34" charset="0"/>
                <a:ea typeface="ＭＳ Ｐゴシック" pitchFamily="34" charset="-128"/>
              </a:rPr>
              <a:t>10 </a:t>
            </a:r>
            <a:r>
              <a:rPr lang="en-US" altLang="en-US" b="1" dirty="0" smtClean="0">
                <a:latin typeface="Calibri" panose="020F0502020204030204" pitchFamily="34" charset="0"/>
                <a:ea typeface="ＭＳ Ｐゴシック" pitchFamily="34" charset="-128"/>
              </a:rPr>
              <a:t>GPFS </a:t>
            </a:r>
            <a:r>
              <a:rPr lang="en-US" altLang="en-US" b="1" dirty="0">
                <a:latin typeface="Calibri" panose="020F0502020204030204" pitchFamily="34" charset="0"/>
                <a:ea typeface="ＭＳ Ｐゴシック" pitchFamily="34" charset="-128"/>
              </a:rPr>
              <a:t>servers </a:t>
            </a:r>
            <a:r>
              <a:rPr lang="en-US" altLang="en-US" dirty="0">
                <a:latin typeface="Calibri" panose="020F0502020204030204" pitchFamily="34" charset="0"/>
                <a:ea typeface="ＭＳ Ｐゴシック" pitchFamily="34" charset="-128"/>
              </a:rPr>
              <a:t>( 256GB + 800GB SSD)</a:t>
            </a:r>
          </a:p>
          <a:p>
            <a:pPr>
              <a:defRPr/>
            </a:pPr>
            <a:r>
              <a:rPr lang="en-US" altLang="en-US" dirty="0">
                <a:latin typeface="Calibri" panose="020F0502020204030204" pitchFamily="34" charset="0"/>
                <a:ea typeface="ＭＳ Ｐゴシック" pitchFamily="34" charset="-128"/>
              </a:rPr>
              <a:t>2 </a:t>
            </a:r>
            <a:r>
              <a:rPr lang="en-US" altLang="en-US" b="1" dirty="0" err="1">
                <a:latin typeface="Calibri" panose="020F0502020204030204" pitchFamily="34" charset="0"/>
                <a:ea typeface="ＭＳ Ｐゴシック" pitchFamily="34" charset="-128"/>
              </a:rPr>
              <a:t>gridftp</a:t>
            </a:r>
            <a:r>
              <a:rPr lang="en-US" altLang="en-US" dirty="0">
                <a:latin typeface="Calibri" panose="020F0502020204030204" pitchFamily="34" charset="0"/>
                <a:ea typeface="ＭＳ Ｐゴシック" pitchFamily="34" charset="-128"/>
              </a:rPr>
              <a:t> nodes (256GB + 800GB SSD + 40Gbe)</a:t>
            </a:r>
          </a:p>
          <a:p>
            <a:pPr>
              <a:defRPr/>
            </a:pPr>
            <a:r>
              <a:rPr lang="en-US" altLang="en-US" dirty="0" smtClean="0">
                <a:latin typeface="Calibri" panose="020F0502020204030204" pitchFamily="34" charset="0"/>
                <a:ea typeface="ＭＳ Ｐゴシック" pitchFamily="34" charset="-128"/>
              </a:rPr>
              <a:t>5PB </a:t>
            </a:r>
            <a:r>
              <a:rPr lang="en-US" altLang="en-US" dirty="0">
                <a:latin typeface="Calibri" panose="020F0502020204030204" pitchFamily="34" charset="0"/>
                <a:ea typeface="ＭＳ Ｐゴシック" pitchFamily="34" charset="-128"/>
              </a:rPr>
              <a:t>of raw disk in </a:t>
            </a:r>
            <a:r>
              <a:rPr lang="en-US" altLang="en-US" dirty="0" smtClean="0">
                <a:latin typeface="Calibri" panose="020F0502020204030204" pitchFamily="34" charset="0"/>
                <a:ea typeface="ＭＳ Ｐゴシック" pitchFamily="34" charset="-128"/>
              </a:rPr>
              <a:t>5 </a:t>
            </a:r>
            <a:r>
              <a:rPr lang="en-US" altLang="en-US" dirty="0" err="1">
                <a:latin typeface="Calibri" panose="020F0502020204030204" pitchFamily="34" charset="0"/>
                <a:ea typeface="ＭＳ Ｐゴシック" pitchFamily="34" charset="-128"/>
              </a:rPr>
              <a:t>NetAPP</a:t>
            </a:r>
            <a:r>
              <a:rPr lang="en-US" altLang="en-US" dirty="0">
                <a:latin typeface="Calibri" panose="020F0502020204030204" pitchFamily="34" charset="0"/>
                <a:ea typeface="ＭＳ Ｐゴシック" pitchFamily="34" charset="-128"/>
              </a:rPr>
              <a:t> </a:t>
            </a:r>
            <a:r>
              <a:rPr lang="en-US" altLang="en-US" dirty="0" smtClean="0">
                <a:latin typeface="Calibri" panose="020F0502020204030204" pitchFamily="34" charset="0"/>
                <a:ea typeface="ＭＳ Ｐゴシック" pitchFamily="34" charset="-128"/>
              </a:rPr>
              <a:t>E2700 </a:t>
            </a:r>
            <a:endParaRPr lang="en-US" altLang="en-US" dirty="0">
              <a:latin typeface="Calibri" panose="020F0502020204030204" pitchFamily="34" charset="0"/>
              <a:ea typeface="ＭＳ Ｐゴシック" pitchFamily="34" charset="-128"/>
            </a:endParaRPr>
          </a:p>
          <a:p>
            <a:pPr>
              <a:defRPr/>
            </a:pPr>
            <a:r>
              <a:rPr lang="en-US" altLang="en-US" dirty="0">
                <a:latin typeface="Calibri" panose="020F0502020204030204" pitchFamily="34" charset="0"/>
                <a:ea typeface="ＭＳ Ｐゴシック" pitchFamily="34" charset="-128"/>
              </a:rPr>
              <a:t>Full info on the ROGER is at:</a:t>
            </a:r>
          </a:p>
          <a:p>
            <a:pPr marL="228600" indent="0">
              <a:buFontTx/>
              <a:buNone/>
              <a:defRPr/>
            </a:pPr>
            <a:r>
              <a:rPr lang="en-US" altLang="en-US" sz="2200" dirty="0" smtClean="0">
                <a:latin typeface="Calibri" panose="020F0502020204030204" pitchFamily="34" charset="0"/>
                <a:ea typeface="ＭＳ Ｐゴシック" pitchFamily="34" charset="-128"/>
              </a:rPr>
              <a:t>https://wiki.ncsa.illinois.edu/display/ROGER/ROGER+Technical+Summary </a:t>
            </a:r>
          </a:p>
          <a:p>
            <a:pPr marL="228600" indent="0">
              <a:buFontTx/>
              <a:buNone/>
              <a:defRPr/>
            </a:pPr>
            <a:r>
              <a:rPr lang="en-US" altLang="en-US" sz="2200" dirty="0" smtClean="0">
                <a:latin typeface="Calibri" panose="020F0502020204030204" pitchFamily="34" charset="0"/>
                <a:ea typeface="ＭＳ Ｐゴシック" pitchFamily="34" charset="-128"/>
              </a:rPr>
              <a:t>    </a:t>
            </a:r>
            <a:r>
              <a:rPr lang="en-US" altLang="en-US" sz="2200" i="1" dirty="0" smtClean="0">
                <a:latin typeface="Calibri" panose="020F0502020204030204" pitchFamily="34" charset="0"/>
                <a:ea typeface="ＭＳ Ｐゴシック" pitchFamily="34" charset="-128"/>
              </a:rPr>
              <a:t>or</a:t>
            </a:r>
            <a:r>
              <a:rPr lang="en-US" altLang="en-US" sz="2200" dirty="0" smtClean="0">
                <a:latin typeface="Calibri" panose="020F0502020204030204" pitchFamily="34" charset="0"/>
                <a:ea typeface="ＭＳ Ｐゴシック" pitchFamily="34" charset="-128"/>
              </a:rPr>
              <a:t> https</a:t>
            </a:r>
            <a:r>
              <a:rPr lang="en-US" altLang="en-US" sz="2200" dirty="0">
                <a:latin typeface="Calibri" panose="020F0502020204030204" pitchFamily="34" charset="0"/>
                <a:ea typeface="ＭＳ Ｐゴシック" pitchFamily="34" charset="-128"/>
              </a:rPr>
              <a:t>://</a:t>
            </a:r>
            <a:r>
              <a:rPr lang="en-US" altLang="en-US" sz="2200" dirty="0" smtClean="0">
                <a:latin typeface="Calibri" panose="020F0502020204030204" pitchFamily="34" charset="0"/>
                <a:ea typeface="ＭＳ Ｐゴシック" pitchFamily="34" charset="-128"/>
              </a:rPr>
              <a:t>goo.gl/RsHxQf</a:t>
            </a:r>
            <a:endParaRPr lang="en-US" altLang="en-US" sz="2200" dirty="0">
              <a:latin typeface="Calibri" panose="020F0502020204030204" pitchFamily="34" charset="0"/>
              <a:ea typeface="ＭＳ Ｐゴシック" pitchFamily="34" charset="-128"/>
            </a:endParaRPr>
          </a:p>
        </p:txBody>
      </p:sp>
      <p:pic>
        <p:nvPicPr>
          <p:cNvPr id="2" name="Picture 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530937" y="2176492"/>
            <a:ext cx="3439864" cy="3091699"/>
          </a:xfrm>
          <a:prstGeom prst="rect">
            <a:avLst/>
          </a:prstGeom>
        </p:spPr>
      </p:pic>
    </p:spTree>
    <p:extLst>
      <p:ext uri="{BB962C8B-B14F-4D97-AF65-F5344CB8AC3E}">
        <p14:creationId xmlns:p14="http://schemas.microsoft.com/office/powerpoint/2010/main" val="271398052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Storage</a:t>
            </a:r>
            <a:endParaRPr lang="en-US" dirty="0"/>
          </a:p>
        </p:txBody>
      </p:sp>
      <p:sp>
        <p:nvSpPr>
          <p:cNvPr id="3" name="Content Placeholder 2"/>
          <p:cNvSpPr>
            <a:spLocks noGrp="1"/>
          </p:cNvSpPr>
          <p:nvPr>
            <p:ph idx="1"/>
          </p:nvPr>
        </p:nvSpPr>
        <p:spPr>
          <a:xfrm>
            <a:off x="1120000" y="1825625"/>
            <a:ext cx="5217300" cy="4351338"/>
          </a:xfrm>
        </p:spPr>
        <p:txBody>
          <a:bodyPr>
            <a:normAutofit/>
          </a:bodyPr>
          <a:lstStyle/>
          <a:p>
            <a:r>
              <a:rPr lang="en-US" dirty="0" smtClean="0">
                <a:latin typeface="Calibri" panose="020F0502020204030204" pitchFamily="34" charset="0"/>
              </a:rPr>
              <a:t>4.5PB usable</a:t>
            </a:r>
          </a:p>
          <a:p>
            <a:r>
              <a:rPr lang="en-US" dirty="0" smtClean="0">
                <a:latin typeface="Calibri" panose="020F0502020204030204" pitchFamily="34" charset="0"/>
              </a:rPr>
              <a:t>10 Storage servers &amp; 5 </a:t>
            </a:r>
            <a:r>
              <a:rPr lang="en-US" dirty="0" err="1" smtClean="0">
                <a:latin typeface="Calibri" panose="020F0502020204030204" pitchFamily="34" charset="0"/>
              </a:rPr>
              <a:t>Netapp</a:t>
            </a:r>
            <a:r>
              <a:rPr lang="en-US" dirty="0" smtClean="0">
                <a:latin typeface="Calibri" panose="020F0502020204030204" pitchFamily="34" charset="0"/>
              </a:rPr>
              <a:t> Storage appliances</a:t>
            </a:r>
          </a:p>
          <a:p>
            <a:r>
              <a:rPr lang="en-US" dirty="0" smtClean="0">
                <a:latin typeface="Calibri" panose="020F0502020204030204" pitchFamily="34" charset="0"/>
              </a:rPr>
              <a:t>900 drives (6TB each)</a:t>
            </a:r>
          </a:p>
          <a:p>
            <a:r>
              <a:rPr lang="en-US" dirty="0" smtClean="0">
                <a:latin typeface="Calibri" panose="020F0502020204030204" pitchFamily="34" charset="0"/>
              </a:rPr>
              <a:t>GPFS </a:t>
            </a:r>
          </a:p>
          <a:p>
            <a:pPr lvl="1"/>
            <a:r>
              <a:rPr lang="en-US" dirty="0" smtClean="0">
                <a:latin typeface="Calibri" panose="020F0502020204030204" pitchFamily="34" charset="0"/>
              </a:rPr>
              <a:t>Fast Parallel </a:t>
            </a:r>
            <a:r>
              <a:rPr lang="en-US" dirty="0" err="1" smtClean="0">
                <a:latin typeface="Calibri" panose="020F0502020204030204" pitchFamily="34" charset="0"/>
              </a:rPr>
              <a:t>filesystem</a:t>
            </a:r>
            <a:endParaRPr lang="en-US" dirty="0" smtClean="0">
              <a:latin typeface="Calibri" panose="020F0502020204030204" pitchFamily="34" charset="0"/>
            </a:endParaRPr>
          </a:p>
          <a:p>
            <a:pPr lvl="1"/>
            <a:r>
              <a:rPr lang="en-US" dirty="0" smtClean="0">
                <a:latin typeface="Calibri" panose="020F0502020204030204" pitchFamily="34" charset="0"/>
              </a:rPr>
              <a:t>Common to all nodes</a:t>
            </a:r>
          </a:p>
          <a:p>
            <a:pPr lvl="1"/>
            <a:r>
              <a:rPr lang="en-US" dirty="0" smtClean="0">
                <a:latin typeface="Calibri" panose="020F0502020204030204" pitchFamily="34" charset="0"/>
              </a:rPr>
              <a:t>Supports batch HPC and Hadoop </a:t>
            </a:r>
          </a:p>
          <a:p>
            <a:pPr lvl="1"/>
            <a:r>
              <a:rPr lang="en-US" dirty="0" smtClean="0">
                <a:latin typeface="Calibri" panose="020F0502020204030204" pitchFamily="34" charset="0"/>
              </a:rPr>
              <a:t>Can export directories to </a:t>
            </a:r>
            <a:r>
              <a:rPr lang="en-US" dirty="0" err="1" smtClean="0">
                <a:latin typeface="Calibri" panose="020F0502020204030204" pitchFamily="34" charset="0"/>
              </a:rPr>
              <a:t>Openstack</a:t>
            </a:r>
            <a:endParaRPr lang="en-US" dirty="0" smtClean="0">
              <a:latin typeface="Calibri" panose="020F0502020204030204" pitchFamily="34" charset="0"/>
            </a:endParaRPr>
          </a:p>
          <a:p>
            <a:pPr lvl="1"/>
            <a:endParaRPr lang="en-US" dirty="0">
              <a:latin typeface="Calibri" panose="020F0502020204030204" pitchFamily="34" charset="0"/>
            </a:endParaRPr>
          </a:p>
        </p:txBody>
      </p:sp>
      <p:pic>
        <p:nvPicPr>
          <p:cNvPr id="4" name="Content Placeholder 3"/>
          <p:cNvPicPr>
            <a:picLocks/>
          </p:cNvPicPr>
          <p:nvPr/>
        </p:nvPicPr>
        <p:blipFill>
          <a:blip r:embed="rId2" cstate="email">
            <a:extLst>
              <a:ext uri="{28A0092B-C50C-407E-A947-70E740481C1C}">
                <a14:useLocalDpi xmlns:a14="http://schemas.microsoft.com/office/drawing/2010/main"/>
              </a:ext>
            </a:extLst>
          </a:blip>
          <a:stretch>
            <a:fillRect/>
          </a:stretch>
        </p:blipFill>
        <p:spPr>
          <a:xfrm>
            <a:off x="6513921" y="1949428"/>
            <a:ext cx="5414128" cy="3622452"/>
          </a:xfrm>
          <a:prstGeom prst="rect">
            <a:avLst/>
          </a:prstGeom>
        </p:spPr>
      </p:pic>
    </p:spTree>
    <p:extLst>
      <p:ext uri="{BB962C8B-B14F-4D97-AF65-F5344CB8AC3E}">
        <p14:creationId xmlns:p14="http://schemas.microsoft.com/office/powerpoint/2010/main" val="127495279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20000" y="208915"/>
            <a:ext cx="10284880" cy="1325563"/>
          </a:xfrm>
        </p:spPr>
        <p:txBody>
          <a:bodyPr/>
          <a:lstStyle/>
          <a:p>
            <a:r>
              <a:rPr lang="en-US" dirty="0" smtClean="0"/>
              <a:t>NPCF</a:t>
            </a:r>
            <a:endParaRPr lang="en-US" dirty="0"/>
          </a:p>
        </p:txBody>
      </p:sp>
      <p:sp>
        <p:nvSpPr>
          <p:cNvPr id="3" name="Content Placeholder 2"/>
          <p:cNvSpPr>
            <a:spLocks noGrp="1"/>
          </p:cNvSpPr>
          <p:nvPr>
            <p:ph idx="1"/>
          </p:nvPr>
        </p:nvSpPr>
        <p:spPr>
          <a:xfrm>
            <a:off x="1119999" y="1457011"/>
            <a:ext cx="10705161" cy="4719952"/>
          </a:xfrm>
        </p:spPr>
        <p:txBody>
          <a:bodyPr>
            <a:noAutofit/>
          </a:bodyPr>
          <a:lstStyle/>
          <a:p>
            <a:r>
              <a:rPr lang="en-US" sz="2400" dirty="0" smtClean="0">
                <a:latin typeface="Calibri" panose="020F0502020204030204" pitchFamily="34" charset="0"/>
              </a:rPr>
              <a:t>National </a:t>
            </a:r>
            <a:r>
              <a:rPr lang="en-US" sz="2400" dirty="0" err="1" smtClean="0">
                <a:latin typeface="Calibri" panose="020F0502020204030204" pitchFamily="34" charset="0"/>
              </a:rPr>
              <a:t>Petascale</a:t>
            </a:r>
            <a:r>
              <a:rPr lang="en-US" sz="2400" dirty="0" smtClean="0">
                <a:latin typeface="Calibri" panose="020F0502020204030204" pitchFamily="34" charset="0"/>
              </a:rPr>
              <a:t> Computing Facility</a:t>
            </a:r>
          </a:p>
          <a:p>
            <a:r>
              <a:rPr lang="en-US" sz="2400" dirty="0" smtClean="0">
                <a:latin typeface="Calibri" panose="020F0502020204030204" pitchFamily="34" charset="0"/>
              </a:rPr>
              <a:t>New building </a:t>
            </a:r>
          </a:p>
          <a:p>
            <a:pPr lvl="1"/>
            <a:r>
              <a:rPr lang="en-US" dirty="0" smtClean="0">
                <a:latin typeface="Calibri" panose="020F0502020204030204" pitchFamily="34" charset="0"/>
              </a:rPr>
              <a:t>LEED certified Gold</a:t>
            </a:r>
          </a:p>
          <a:p>
            <a:pPr lvl="1"/>
            <a:r>
              <a:rPr lang="en-US" dirty="0" smtClean="0">
                <a:latin typeface="Calibri" panose="020F0502020204030204" pitchFamily="34" charset="0"/>
              </a:rPr>
              <a:t>Restricted access</a:t>
            </a:r>
          </a:p>
          <a:p>
            <a:r>
              <a:rPr lang="en-US" sz="2400" dirty="0" smtClean="0">
                <a:latin typeface="Calibri" panose="020F0502020204030204" pitchFamily="34" charset="0"/>
              </a:rPr>
              <a:t>24 hour Operations Center</a:t>
            </a:r>
          </a:p>
          <a:p>
            <a:r>
              <a:rPr lang="en-US" sz="2400" dirty="0" smtClean="0">
                <a:latin typeface="Calibri" panose="020F0502020204030204" pitchFamily="34" charset="0"/>
              </a:rPr>
              <a:t>Power &amp; cooling at scale</a:t>
            </a:r>
          </a:p>
          <a:p>
            <a:pPr lvl="1"/>
            <a:r>
              <a:rPr lang="en-US" dirty="0" smtClean="0">
                <a:latin typeface="Calibri" panose="020F0502020204030204" pitchFamily="34" charset="0"/>
              </a:rPr>
              <a:t>Able to self-cool half the year</a:t>
            </a:r>
          </a:p>
          <a:p>
            <a:r>
              <a:rPr lang="en-US" sz="2400" dirty="0" smtClean="0">
                <a:latin typeface="Calibri" panose="020F0502020204030204" pitchFamily="34" charset="0"/>
              </a:rPr>
              <a:t>Co-located with</a:t>
            </a:r>
          </a:p>
          <a:p>
            <a:pPr lvl="1"/>
            <a:r>
              <a:rPr lang="en-US" dirty="0" smtClean="0">
                <a:latin typeface="Calibri" panose="020F0502020204030204" pitchFamily="34" charset="0"/>
              </a:rPr>
              <a:t>Blue Waters</a:t>
            </a:r>
          </a:p>
          <a:p>
            <a:pPr lvl="1"/>
            <a:r>
              <a:rPr lang="en-US" dirty="0" err="1" smtClean="0">
                <a:latin typeface="Calibri" panose="020F0502020204030204" pitchFamily="34" charset="0"/>
              </a:rPr>
              <a:t>iForge</a:t>
            </a:r>
            <a:endParaRPr lang="en-US" sz="2400" dirty="0" smtClean="0">
              <a:latin typeface="Calibri" panose="020F0502020204030204" pitchFamily="34" charset="0"/>
            </a:endParaRPr>
          </a:p>
          <a:p>
            <a:r>
              <a:rPr lang="en-US" sz="2400" dirty="0" smtClean="0">
                <a:latin typeface="Calibri" panose="020F0502020204030204" pitchFamily="34" charset="0"/>
              </a:rPr>
              <a:t>Room for expansion in both Racks and Network capacity</a:t>
            </a:r>
          </a:p>
        </p:txBody>
      </p:sp>
      <p:pic>
        <p:nvPicPr>
          <p:cNvPr id="4" name="Picture 2" descr="http://gladiator.ncsa.illinois.edu/Images/bluewaters/pcf/IMG_3032.jpg"/>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l="-465" r="-1"/>
          <a:stretch/>
        </p:blipFill>
        <p:spPr bwMode="auto">
          <a:xfrm>
            <a:off x="5754355" y="2200277"/>
            <a:ext cx="5729161" cy="32334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558654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ROGER User Community</a:t>
            </a:r>
            <a:endParaRPr lang="en-US" dirty="0"/>
          </a:p>
        </p:txBody>
      </p:sp>
      <p:grpSp>
        <p:nvGrpSpPr>
          <p:cNvPr id="5" name="Group 4"/>
          <p:cNvGrpSpPr/>
          <p:nvPr/>
        </p:nvGrpSpPr>
        <p:grpSpPr>
          <a:xfrm>
            <a:off x="730834" y="2348404"/>
            <a:ext cx="1894405" cy="1534777"/>
            <a:chOff x="1581434" y="231962"/>
            <a:chExt cx="1295400" cy="1534777"/>
          </a:xfrm>
        </p:grpSpPr>
        <p:sp>
          <p:nvSpPr>
            <p:cNvPr id="6" name="Rectangle 5"/>
            <p:cNvSpPr/>
            <p:nvPr/>
          </p:nvSpPr>
          <p:spPr>
            <a:xfrm>
              <a:off x="1581434" y="231962"/>
              <a:ext cx="1295400" cy="33444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000" dirty="0" smtClean="0"/>
                <a:t>Biosciences</a:t>
              </a:r>
              <a:endParaRPr lang="en-US" sz="2000" dirty="0"/>
            </a:p>
          </p:txBody>
        </p:sp>
        <p:sp>
          <p:nvSpPr>
            <p:cNvPr id="7" name="TextBox 6"/>
            <p:cNvSpPr txBox="1"/>
            <p:nvPr/>
          </p:nvSpPr>
          <p:spPr>
            <a:xfrm>
              <a:off x="1581434" y="566410"/>
              <a:ext cx="1295400" cy="1200329"/>
            </a:xfrm>
            <a:prstGeom prst="rect">
              <a:avLst/>
            </a:prstGeom>
            <a:ln>
              <a:solidFill>
                <a:schemeClr val="accent3">
                  <a:lumMod val="60000"/>
                  <a:lumOff val="40000"/>
                </a:schemeClr>
              </a:solidFill>
            </a:ln>
          </p:spPr>
          <p:style>
            <a:lnRef idx="2">
              <a:schemeClr val="accent3"/>
            </a:lnRef>
            <a:fillRef idx="1">
              <a:schemeClr val="lt1"/>
            </a:fillRef>
            <a:effectRef idx="0">
              <a:schemeClr val="accent3"/>
            </a:effectRef>
            <a:fontRef idx="minor">
              <a:schemeClr val="dk1"/>
            </a:fontRef>
          </p:style>
          <p:txBody>
            <a:bodyPr wrap="square" rtlCol="0">
              <a:spAutoFit/>
            </a:bodyPr>
            <a:lstStyle/>
            <a:p>
              <a:pPr marL="171450" indent="-171450">
                <a:buFont typeface="Arial" pitchFamily="34" charset="0"/>
                <a:buChar char="•"/>
              </a:pPr>
              <a:r>
                <a:rPr lang="en-US" dirty="0" smtClean="0"/>
                <a:t>Agriculture</a:t>
              </a:r>
            </a:p>
            <a:p>
              <a:pPr marL="171450" indent="-171450">
                <a:buFont typeface="Arial" pitchFamily="34" charset="0"/>
                <a:buChar char="•"/>
              </a:pPr>
              <a:r>
                <a:rPr lang="en-US" dirty="0" smtClean="0"/>
                <a:t>Medical Science</a:t>
              </a:r>
            </a:p>
          </p:txBody>
        </p:sp>
      </p:grpSp>
      <p:grpSp>
        <p:nvGrpSpPr>
          <p:cNvPr id="8" name="Group 7"/>
          <p:cNvGrpSpPr/>
          <p:nvPr/>
        </p:nvGrpSpPr>
        <p:grpSpPr>
          <a:xfrm>
            <a:off x="2847930" y="2348404"/>
            <a:ext cx="1873403" cy="2372232"/>
            <a:chOff x="3048000" y="231962"/>
            <a:chExt cx="1295400" cy="2372232"/>
          </a:xfrm>
        </p:grpSpPr>
        <p:sp>
          <p:nvSpPr>
            <p:cNvPr id="10" name="Rectangle 9"/>
            <p:cNvSpPr/>
            <p:nvPr/>
          </p:nvSpPr>
          <p:spPr>
            <a:xfrm>
              <a:off x="3048000" y="231962"/>
              <a:ext cx="1295400" cy="33444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000" dirty="0" smtClean="0"/>
                <a:t>Engineering</a:t>
              </a:r>
              <a:endParaRPr lang="en-US" sz="2000" dirty="0"/>
            </a:p>
          </p:txBody>
        </p:sp>
        <p:sp>
          <p:nvSpPr>
            <p:cNvPr id="11" name="TextBox 10"/>
            <p:cNvSpPr txBox="1"/>
            <p:nvPr/>
          </p:nvSpPr>
          <p:spPr>
            <a:xfrm>
              <a:off x="3048000" y="572869"/>
              <a:ext cx="1295400" cy="2031325"/>
            </a:xfrm>
            <a:prstGeom prst="rect">
              <a:avLst/>
            </a:prstGeom>
            <a:ln>
              <a:solidFill>
                <a:schemeClr val="accent3">
                  <a:lumMod val="60000"/>
                  <a:lumOff val="40000"/>
                </a:schemeClr>
              </a:solidFill>
            </a:ln>
          </p:spPr>
          <p:style>
            <a:lnRef idx="2">
              <a:schemeClr val="accent3"/>
            </a:lnRef>
            <a:fillRef idx="1">
              <a:schemeClr val="lt1"/>
            </a:fillRef>
            <a:effectRef idx="0">
              <a:schemeClr val="accent3"/>
            </a:effectRef>
            <a:fontRef idx="minor">
              <a:schemeClr val="dk1"/>
            </a:fontRef>
          </p:style>
          <p:txBody>
            <a:bodyPr wrap="square" rtlCol="0">
              <a:spAutoFit/>
            </a:bodyPr>
            <a:lstStyle/>
            <a:p>
              <a:pPr marL="171450" indent="-171450">
                <a:buFont typeface="Arial" pitchFamily="34" charset="0"/>
                <a:buChar char="•"/>
              </a:pPr>
              <a:r>
                <a:rPr lang="en-US" dirty="0" smtClean="0"/>
                <a:t>Bioenergy</a:t>
              </a:r>
            </a:p>
            <a:p>
              <a:pPr marL="171450" indent="-171450">
                <a:buFont typeface="Arial" pitchFamily="34" charset="0"/>
                <a:buChar char="•"/>
              </a:pPr>
              <a:r>
                <a:rPr lang="en-US" dirty="0" smtClean="0"/>
                <a:t>Environmental Engineering</a:t>
              </a:r>
            </a:p>
            <a:p>
              <a:pPr marL="171450" indent="-171450">
                <a:buFont typeface="Arial" pitchFamily="34" charset="0"/>
                <a:buChar char="•"/>
              </a:pPr>
              <a:r>
                <a:rPr lang="en-US" dirty="0" smtClean="0"/>
                <a:t>Transportation</a:t>
              </a:r>
            </a:p>
          </p:txBody>
        </p:sp>
      </p:grpSp>
      <p:grpSp>
        <p:nvGrpSpPr>
          <p:cNvPr id="12" name="Group 11"/>
          <p:cNvGrpSpPr/>
          <p:nvPr/>
        </p:nvGrpSpPr>
        <p:grpSpPr>
          <a:xfrm>
            <a:off x="4944024" y="2348404"/>
            <a:ext cx="1935014" cy="2097892"/>
            <a:chOff x="4495800" y="180595"/>
            <a:chExt cx="1295400" cy="2395324"/>
          </a:xfrm>
        </p:grpSpPr>
        <p:sp>
          <p:nvSpPr>
            <p:cNvPr id="13" name="Rectangle 12"/>
            <p:cNvSpPr/>
            <p:nvPr/>
          </p:nvSpPr>
          <p:spPr>
            <a:xfrm>
              <a:off x="4495800" y="180595"/>
              <a:ext cx="1295400" cy="38581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000" dirty="0" smtClean="0"/>
                <a:t>Geosciences</a:t>
              </a:r>
              <a:endParaRPr lang="en-US" sz="2000" dirty="0"/>
            </a:p>
          </p:txBody>
        </p:sp>
        <p:sp>
          <p:nvSpPr>
            <p:cNvPr id="14" name="TextBox 13"/>
            <p:cNvSpPr txBox="1"/>
            <p:nvPr/>
          </p:nvSpPr>
          <p:spPr>
            <a:xfrm>
              <a:off x="4495800" y="572869"/>
              <a:ext cx="1295400" cy="2003050"/>
            </a:xfrm>
            <a:prstGeom prst="rect">
              <a:avLst/>
            </a:prstGeom>
            <a:ln>
              <a:solidFill>
                <a:schemeClr val="accent3">
                  <a:lumMod val="60000"/>
                  <a:lumOff val="40000"/>
                </a:schemeClr>
              </a:solidFill>
            </a:ln>
          </p:spPr>
          <p:style>
            <a:lnRef idx="2">
              <a:schemeClr val="accent3"/>
            </a:lnRef>
            <a:fillRef idx="1">
              <a:schemeClr val="lt1"/>
            </a:fillRef>
            <a:effectRef idx="0">
              <a:schemeClr val="accent3"/>
            </a:effectRef>
            <a:fontRef idx="minor">
              <a:schemeClr val="dk1"/>
            </a:fontRef>
          </p:style>
          <p:txBody>
            <a:bodyPr wrap="square" rtlCol="0">
              <a:spAutoFit/>
            </a:bodyPr>
            <a:lstStyle/>
            <a:p>
              <a:pPr marL="171450" indent="-171450">
                <a:buFont typeface="Arial" pitchFamily="34" charset="0"/>
                <a:buChar char="•"/>
              </a:pPr>
              <a:r>
                <a:rPr lang="en-US" dirty="0" smtClean="0"/>
                <a:t>Atmospheric Science</a:t>
              </a:r>
            </a:p>
            <a:p>
              <a:pPr marL="171450" indent="-171450">
                <a:buFont typeface="Arial" pitchFamily="34" charset="0"/>
                <a:buChar char="•"/>
              </a:pPr>
              <a:r>
                <a:rPr lang="en-US" dirty="0" smtClean="0"/>
                <a:t>Hydrology</a:t>
              </a:r>
            </a:p>
            <a:p>
              <a:pPr marL="171450" indent="-171450">
                <a:buFont typeface="Arial" pitchFamily="34" charset="0"/>
                <a:buChar char="•"/>
              </a:pPr>
              <a:r>
                <a:rPr lang="en-US" dirty="0" smtClean="0"/>
                <a:t>Geology</a:t>
              </a:r>
            </a:p>
            <a:p>
              <a:pPr marL="171450" indent="-171450">
                <a:buFont typeface="Arial" pitchFamily="34" charset="0"/>
                <a:buChar char="•"/>
              </a:pPr>
              <a:r>
                <a:rPr lang="en-US" dirty="0" smtClean="0"/>
                <a:t>Remote Sensing</a:t>
              </a:r>
            </a:p>
          </p:txBody>
        </p:sp>
      </p:grpSp>
      <p:grpSp>
        <p:nvGrpSpPr>
          <p:cNvPr id="15" name="Group 14"/>
          <p:cNvGrpSpPr/>
          <p:nvPr/>
        </p:nvGrpSpPr>
        <p:grpSpPr>
          <a:xfrm>
            <a:off x="7101729" y="2348404"/>
            <a:ext cx="1988242" cy="2938212"/>
            <a:chOff x="5943600" y="219980"/>
            <a:chExt cx="1295400" cy="2938212"/>
          </a:xfrm>
        </p:grpSpPr>
        <p:sp>
          <p:nvSpPr>
            <p:cNvPr id="16" name="Rectangle 15"/>
            <p:cNvSpPr/>
            <p:nvPr/>
          </p:nvSpPr>
          <p:spPr>
            <a:xfrm>
              <a:off x="5943600" y="219980"/>
              <a:ext cx="1295400" cy="34643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000" dirty="0" smtClean="0"/>
                <a:t>Social Sciences</a:t>
              </a:r>
              <a:endParaRPr lang="en-US" sz="2000" dirty="0"/>
            </a:p>
          </p:txBody>
        </p:sp>
        <p:sp>
          <p:nvSpPr>
            <p:cNvPr id="17" name="TextBox 16"/>
            <p:cNvSpPr txBox="1"/>
            <p:nvPr/>
          </p:nvSpPr>
          <p:spPr>
            <a:xfrm>
              <a:off x="5943600" y="572869"/>
              <a:ext cx="1295400" cy="2585323"/>
            </a:xfrm>
            <a:prstGeom prst="rect">
              <a:avLst/>
            </a:prstGeom>
            <a:ln>
              <a:solidFill>
                <a:schemeClr val="accent3">
                  <a:lumMod val="60000"/>
                  <a:lumOff val="40000"/>
                </a:schemeClr>
              </a:solidFill>
            </a:ln>
          </p:spPr>
          <p:style>
            <a:lnRef idx="2">
              <a:schemeClr val="accent3"/>
            </a:lnRef>
            <a:fillRef idx="1">
              <a:schemeClr val="lt1"/>
            </a:fillRef>
            <a:effectRef idx="0">
              <a:schemeClr val="accent3"/>
            </a:effectRef>
            <a:fontRef idx="minor">
              <a:schemeClr val="dk1"/>
            </a:fontRef>
          </p:style>
          <p:txBody>
            <a:bodyPr wrap="square" rtlCol="0">
              <a:spAutoFit/>
            </a:bodyPr>
            <a:lstStyle/>
            <a:p>
              <a:pPr marL="171450" indent="-171450">
                <a:buFont typeface="Arial" pitchFamily="34" charset="0"/>
                <a:buChar char="•"/>
              </a:pPr>
              <a:r>
                <a:rPr lang="en-US" dirty="0" smtClean="0"/>
                <a:t>Geography and Spatial Sciences</a:t>
              </a:r>
            </a:p>
            <a:p>
              <a:pPr marL="171450" indent="-171450">
                <a:buFont typeface="Arial" pitchFamily="34" charset="0"/>
                <a:buChar char="•"/>
              </a:pPr>
              <a:r>
                <a:rPr lang="en-US" dirty="0" smtClean="0"/>
                <a:t>Social Media &amp; Network</a:t>
              </a:r>
            </a:p>
            <a:p>
              <a:pPr marL="171450" indent="-171450">
                <a:buFont typeface="Arial" pitchFamily="34" charset="0"/>
                <a:buChar char="•"/>
              </a:pPr>
              <a:r>
                <a:rPr lang="en-US" dirty="0" smtClean="0"/>
                <a:t>Political Science</a:t>
              </a:r>
              <a:endParaRPr lang="en-US" dirty="0"/>
            </a:p>
          </p:txBody>
        </p:sp>
      </p:grpSp>
      <p:grpSp>
        <p:nvGrpSpPr>
          <p:cNvPr id="18" name="Group 17"/>
          <p:cNvGrpSpPr/>
          <p:nvPr/>
        </p:nvGrpSpPr>
        <p:grpSpPr>
          <a:xfrm>
            <a:off x="9312660" y="2348404"/>
            <a:ext cx="2033204" cy="3468847"/>
            <a:chOff x="7391400" y="193296"/>
            <a:chExt cx="1295400" cy="3995666"/>
          </a:xfrm>
        </p:grpSpPr>
        <p:sp>
          <p:nvSpPr>
            <p:cNvPr id="19" name="Rectangle 18"/>
            <p:cNvSpPr/>
            <p:nvPr/>
          </p:nvSpPr>
          <p:spPr>
            <a:xfrm>
              <a:off x="7391400" y="193296"/>
              <a:ext cx="1295400" cy="373113"/>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000" dirty="0" smtClean="0"/>
                <a:t>Multidisciplinary</a:t>
              </a:r>
              <a:endParaRPr lang="en-US" sz="2000" dirty="0"/>
            </a:p>
          </p:txBody>
        </p:sp>
        <p:sp>
          <p:nvSpPr>
            <p:cNvPr id="20" name="TextBox 19"/>
            <p:cNvSpPr txBox="1"/>
            <p:nvPr/>
          </p:nvSpPr>
          <p:spPr>
            <a:xfrm>
              <a:off x="7391400" y="572869"/>
              <a:ext cx="1295400" cy="3616093"/>
            </a:xfrm>
            <a:prstGeom prst="rect">
              <a:avLst/>
            </a:prstGeom>
            <a:ln>
              <a:solidFill>
                <a:schemeClr val="accent3">
                  <a:lumMod val="60000"/>
                  <a:lumOff val="40000"/>
                </a:schemeClr>
              </a:solidFill>
            </a:ln>
          </p:spPr>
          <p:style>
            <a:lnRef idx="2">
              <a:schemeClr val="accent3"/>
            </a:lnRef>
            <a:fillRef idx="1">
              <a:schemeClr val="lt1"/>
            </a:fillRef>
            <a:effectRef idx="0">
              <a:schemeClr val="accent3"/>
            </a:effectRef>
            <a:fontRef idx="minor">
              <a:schemeClr val="dk1"/>
            </a:fontRef>
          </p:style>
          <p:txBody>
            <a:bodyPr wrap="square" rtlCol="0">
              <a:spAutoFit/>
            </a:bodyPr>
            <a:lstStyle/>
            <a:p>
              <a:pPr marL="171450" indent="-171450">
                <a:buFont typeface="Arial" pitchFamily="34" charset="0"/>
                <a:buChar char="•"/>
              </a:pPr>
              <a:r>
                <a:rPr lang="en-US" dirty="0"/>
                <a:t>Computational and Data Sciences</a:t>
              </a:r>
            </a:p>
            <a:p>
              <a:pPr marL="171450" indent="-171450">
                <a:buFont typeface="Arial" pitchFamily="34" charset="0"/>
                <a:buChar char="•"/>
              </a:pPr>
              <a:r>
                <a:rPr lang="en-US" dirty="0"/>
                <a:t>Emergency Management</a:t>
              </a:r>
            </a:p>
            <a:p>
              <a:pPr marL="171450" indent="-171450">
                <a:buFont typeface="Arial" pitchFamily="34" charset="0"/>
                <a:buChar char="•"/>
              </a:pPr>
              <a:r>
                <a:rPr lang="en-US" dirty="0" smtClean="0"/>
                <a:t>Environmental Sustainability</a:t>
              </a:r>
            </a:p>
            <a:p>
              <a:pPr marL="171450" indent="-171450">
                <a:buFont typeface="Arial" pitchFamily="34" charset="0"/>
                <a:buChar char="•"/>
              </a:pPr>
              <a:r>
                <a:rPr lang="en-US" dirty="0" smtClean="0"/>
                <a:t>GIScience</a:t>
              </a:r>
              <a:endParaRPr lang="en-US" dirty="0"/>
            </a:p>
          </p:txBody>
        </p:sp>
      </p:grpSp>
    </p:spTree>
    <p:extLst>
      <p:ext uri="{BB962C8B-B14F-4D97-AF65-F5344CB8AC3E}">
        <p14:creationId xmlns:p14="http://schemas.microsoft.com/office/powerpoint/2010/main" val="15859906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rPr lang="en-US" dirty="0" smtClean="0">
                <a:ea typeface="+mj-ea"/>
              </a:rPr>
              <a:t>Education and Training Opportunities</a:t>
            </a:r>
            <a:endParaRPr lang="en-US" dirty="0">
              <a:ea typeface="+mj-ea"/>
            </a:endParaRPr>
          </a:p>
        </p:txBody>
      </p:sp>
      <p:sp>
        <p:nvSpPr>
          <p:cNvPr id="5122" name="Content Placeholder 2"/>
          <p:cNvSpPr>
            <a:spLocks noGrp="1"/>
          </p:cNvSpPr>
          <p:nvPr>
            <p:ph idx="1"/>
          </p:nvPr>
        </p:nvSpPr>
        <p:spPr/>
        <p:txBody>
          <a:bodyPr numCol="1">
            <a:noAutofit/>
          </a:bodyPr>
          <a:lstStyle/>
          <a:p>
            <a:pPr marL="0" indent="0">
              <a:buNone/>
            </a:pPr>
            <a:r>
              <a:rPr lang="en-US" altLang="en-US" dirty="0" smtClean="0"/>
              <a:t>Useful knowledge across most ROGER applications:</a:t>
            </a:r>
          </a:p>
          <a:p>
            <a:endParaRPr lang="en-US" altLang="en-US" dirty="0" smtClean="0"/>
          </a:p>
          <a:p>
            <a:endParaRPr lang="en-US" altLang="en-US" dirty="0"/>
          </a:p>
          <a:p>
            <a:pPr marL="0" indent="0">
              <a:buNone/>
            </a:pPr>
            <a:r>
              <a:rPr lang="en-US" altLang="en-US" dirty="0" smtClean="0"/>
              <a:t>Training opportunities exist through:</a:t>
            </a:r>
          </a:p>
          <a:p>
            <a:r>
              <a:rPr lang="en-US" altLang="en-US" dirty="0" smtClean="0"/>
              <a:t>CyberGIS Commons</a:t>
            </a:r>
            <a:endParaRPr lang="en-US" altLang="en-US" dirty="0"/>
          </a:p>
          <a:p>
            <a:r>
              <a:rPr lang="en-US" altLang="en-US" dirty="0" smtClean="0"/>
              <a:t>CSE				</a:t>
            </a:r>
          </a:p>
          <a:p>
            <a:r>
              <a:rPr lang="en-US" altLang="en-US" dirty="0" smtClean="0"/>
              <a:t>Software Carpentry</a:t>
            </a:r>
          </a:p>
          <a:p>
            <a:endParaRPr lang="en-US" altLang="en-US" dirty="0"/>
          </a:p>
          <a:p>
            <a:pPr marL="0" indent="0">
              <a:buNone/>
            </a:pPr>
            <a:r>
              <a:rPr lang="en-US" altLang="en-US" dirty="0" smtClean="0"/>
              <a:t>ROGER Helpdesk</a:t>
            </a:r>
          </a:p>
        </p:txBody>
      </p:sp>
      <p:sp>
        <p:nvSpPr>
          <p:cNvPr id="5123"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fld id="{368A8288-E211-4F85-8C95-2124DBBEF236}" type="slidenum">
              <a:rPr lang="en-US" altLang="en-US">
                <a:latin typeface="Century Gothic" panose="020B0502020202020204" pitchFamily="34" charset="0"/>
              </a:rPr>
              <a:pPr/>
              <a:t>14</a:t>
            </a:fld>
            <a:endParaRPr lang="en-US" altLang="en-US">
              <a:latin typeface="Century Gothic" panose="020B0502020202020204" pitchFamily="34" charset="0"/>
            </a:endParaRPr>
          </a:p>
        </p:txBody>
      </p:sp>
      <p:sp>
        <p:nvSpPr>
          <p:cNvPr id="5" name="Content Placeholder 2"/>
          <p:cNvSpPr txBox="1">
            <a:spLocks/>
          </p:cNvSpPr>
          <p:nvPr/>
        </p:nvSpPr>
        <p:spPr bwMode="auto">
          <a:xfrm>
            <a:off x="1674812" y="2272789"/>
            <a:ext cx="8307388" cy="6417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3" anchor="t" anchorCtr="0" compatLnSpc="1">
            <a:prstTxWarp prst="textNoShape">
              <a:avLst/>
            </a:prstTxWarp>
          </a:bodyPr>
          <a:lstStyle>
            <a:lvl1pPr marL="342900" indent="-342900" algn="l" rtl="0" fontAlgn="base">
              <a:spcBef>
                <a:spcPct val="20000"/>
              </a:spcBef>
              <a:spcAft>
                <a:spcPct val="0"/>
              </a:spcAft>
              <a:buFont typeface="Arial" panose="020B0604020202020204" pitchFamily="34" charset="0"/>
              <a:buChar char="•"/>
              <a:defRPr sz="2400" kern="1200">
                <a:solidFill>
                  <a:schemeClr val="tx1"/>
                </a:solidFill>
                <a:latin typeface="+mj-lt"/>
                <a:ea typeface="MS PGothic" panose="020B0600070205080204" pitchFamily="34" charset="-128"/>
                <a:cs typeface="+mn-cs"/>
              </a:defRPr>
            </a:lvl1pPr>
            <a:lvl2pPr marL="742950" indent="-285750" algn="l" rtl="0" fontAlgn="base">
              <a:spcBef>
                <a:spcPct val="20000"/>
              </a:spcBef>
              <a:spcAft>
                <a:spcPct val="0"/>
              </a:spcAft>
              <a:buFont typeface="Courier New" panose="02070309020205020404" pitchFamily="49" charset="0"/>
              <a:buChar char="o"/>
              <a:defRPr sz="1600" kern="1200">
                <a:solidFill>
                  <a:srgbClr val="134CB0"/>
                </a:solidFill>
                <a:latin typeface="+mj-lt"/>
                <a:ea typeface="MS PGothic" panose="020B0600070205080204" pitchFamily="34" charset="-128"/>
                <a:cs typeface="+mn-cs"/>
              </a:defRPr>
            </a:lvl2pPr>
            <a:lvl3pPr marL="1143000" indent="-228600" algn="l" rtl="0" fontAlgn="base">
              <a:spcBef>
                <a:spcPct val="20000"/>
              </a:spcBef>
              <a:spcAft>
                <a:spcPct val="0"/>
              </a:spcAft>
              <a:buFont typeface="Arial" panose="020B0604020202020204" pitchFamily="34" charset="0"/>
              <a:buChar char="•"/>
              <a:defRPr sz="1600" kern="1200">
                <a:solidFill>
                  <a:srgbClr val="134CB0"/>
                </a:solidFill>
                <a:latin typeface="+mj-lt"/>
                <a:ea typeface="MS PGothic" panose="020B0600070205080204" pitchFamily="34" charset="-128"/>
                <a:cs typeface="+mn-cs"/>
              </a:defRPr>
            </a:lvl3pPr>
            <a:lvl4pPr marL="1600200" indent="-228600" algn="l" rtl="0" fontAlgn="base">
              <a:spcBef>
                <a:spcPct val="20000"/>
              </a:spcBef>
              <a:spcAft>
                <a:spcPct val="0"/>
              </a:spcAft>
              <a:buFont typeface="Courier New" panose="02070309020205020404" pitchFamily="49" charset="0"/>
              <a:buChar char="o"/>
              <a:defRPr sz="1600" kern="1200">
                <a:solidFill>
                  <a:srgbClr val="134CB0"/>
                </a:solidFill>
                <a:latin typeface="+mj-lt"/>
                <a:ea typeface="MS PGothic" panose="020B0600070205080204" pitchFamily="34" charset="-128"/>
                <a:cs typeface="+mn-cs"/>
              </a:defRPr>
            </a:lvl4pPr>
            <a:lvl5pPr marL="2057400" indent="-228600" algn="l" rtl="0" fontAlgn="base">
              <a:spcBef>
                <a:spcPct val="20000"/>
              </a:spcBef>
              <a:spcAft>
                <a:spcPct val="0"/>
              </a:spcAft>
              <a:buFont typeface="Arial" panose="020B0604020202020204" pitchFamily="34" charset="0"/>
              <a:buChar char="•"/>
              <a:defRPr sz="1600" kern="1200">
                <a:solidFill>
                  <a:srgbClr val="134CB0"/>
                </a:solidFill>
                <a:latin typeface="+mj-lt"/>
                <a:ea typeface="MS PGothic" panose="020B0600070205080204" pitchFamily="34" charset="-128"/>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pPr defTabSz="914400"/>
            <a:r>
              <a:rPr lang="en-US" altLang="en-US" dirty="0"/>
              <a:t>Unix Shell</a:t>
            </a:r>
          </a:p>
          <a:p>
            <a:pPr defTabSz="914400"/>
            <a:r>
              <a:rPr lang="en-US" altLang="en-US" dirty="0"/>
              <a:t>Batch Job Submission</a:t>
            </a:r>
          </a:p>
          <a:p>
            <a:pPr defTabSz="914400"/>
            <a:r>
              <a:rPr lang="en-US" altLang="en-US" dirty="0"/>
              <a:t>Algorithm Parallelization</a:t>
            </a:r>
          </a:p>
        </p:txBody>
      </p:sp>
      <p:sp>
        <p:nvSpPr>
          <p:cNvPr id="3" name="Rectangle 2"/>
          <p:cNvSpPr/>
          <p:nvPr/>
        </p:nvSpPr>
        <p:spPr>
          <a:xfrm>
            <a:off x="5217229" y="4388555"/>
            <a:ext cx="2464030" cy="338554"/>
          </a:xfrm>
          <a:prstGeom prst="rect">
            <a:avLst/>
          </a:prstGeom>
        </p:spPr>
        <p:txBody>
          <a:bodyPr wrap="square">
            <a:spAutoFit/>
          </a:bodyPr>
          <a:lstStyle/>
          <a:p>
            <a:r>
              <a:rPr lang="en-US" sz="1600" dirty="0"/>
              <a:t>http://goo.gl/S7xEqJ</a:t>
            </a:r>
          </a:p>
        </p:txBody>
      </p:sp>
      <p:sp>
        <p:nvSpPr>
          <p:cNvPr id="4" name="Rectangle 3"/>
          <p:cNvSpPr/>
          <p:nvPr/>
        </p:nvSpPr>
        <p:spPr>
          <a:xfrm>
            <a:off x="5217229" y="3846414"/>
            <a:ext cx="2039341" cy="338554"/>
          </a:xfrm>
          <a:prstGeom prst="rect">
            <a:avLst/>
          </a:prstGeom>
        </p:spPr>
        <p:txBody>
          <a:bodyPr wrap="none">
            <a:spAutoFit/>
          </a:bodyPr>
          <a:lstStyle/>
          <a:p>
            <a:r>
              <a:rPr lang="en-US" altLang="en-US" sz="1600" dirty="0"/>
              <a:t>http://goo.gl/oKYZGB</a:t>
            </a:r>
          </a:p>
        </p:txBody>
      </p:sp>
      <p:sp>
        <p:nvSpPr>
          <p:cNvPr id="6" name="Rectangle 5"/>
          <p:cNvSpPr/>
          <p:nvPr/>
        </p:nvSpPr>
        <p:spPr>
          <a:xfrm>
            <a:off x="5217229" y="4947597"/>
            <a:ext cx="2798330" cy="338554"/>
          </a:xfrm>
          <a:prstGeom prst="rect">
            <a:avLst/>
          </a:prstGeom>
        </p:spPr>
        <p:txBody>
          <a:bodyPr wrap="none">
            <a:spAutoFit/>
          </a:bodyPr>
          <a:lstStyle/>
          <a:p>
            <a:r>
              <a:rPr lang="en-US" sz="1600" dirty="0"/>
              <a:t>http://software-carpentry.org/</a:t>
            </a:r>
          </a:p>
        </p:txBody>
      </p:sp>
      <p:sp>
        <p:nvSpPr>
          <p:cNvPr id="9" name="Rectangle 8"/>
          <p:cNvSpPr/>
          <p:nvPr/>
        </p:nvSpPr>
        <p:spPr>
          <a:xfrm>
            <a:off x="5217229" y="5948653"/>
            <a:ext cx="2866490" cy="338554"/>
          </a:xfrm>
          <a:prstGeom prst="rect">
            <a:avLst/>
          </a:prstGeom>
        </p:spPr>
        <p:txBody>
          <a:bodyPr wrap="none">
            <a:spAutoFit/>
          </a:bodyPr>
          <a:lstStyle/>
          <a:p>
            <a:r>
              <a:rPr lang="en-US" sz="1600" dirty="0" smtClean="0"/>
              <a:t>help+ROGER@ncsa.Illinois.edu</a:t>
            </a:r>
            <a:endParaRPr lang="en-US" sz="1600" dirty="0"/>
          </a:p>
        </p:txBody>
      </p:sp>
    </p:spTree>
    <p:extLst>
      <p:ext uri="{BB962C8B-B14F-4D97-AF65-F5344CB8AC3E}">
        <p14:creationId xmlns:p14="http://schemas.microsoft.com/office/powerpoint/2010/main" val="342632408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760316"/>
            <a:ext cx="8229600" cy="561975"/>
          </a:xfrm>
        </p:spPr>
        <p:txBody>
          <a:bodyPr>
            <a:normAutofit fontScale="90000"/>
          </a:bodyPr>
          <a:lstStyle/>
          <a:p>
            <a:r>
              <a:rPr lang="en-US" dirty="0" smtClean="0"/>
              <a:t>CyberGIS Fellows</a:t>
            </a:r>
            <a:endParaRPr lang="en-US" dirty="0"/>
          </a:p>
        </p:txBody>
      </p:sp>
      <p:pic>
        <p:nvPicPr>
          <p:cNvPr id="5" name="Content Placeholder 4"/>
          <p:cNvPicPr>
            <a:picLocks noGrp="1" noChangeAspect="1"/>
          </p:cNvPicPr>
          <p:nvPr>
            <p:ph idx="1"/>
          </p:nvPr>
        </p:nvPicPr>
        <p:blipFill>
          <a:blip r:embed="rId3" cstate="email">
            <a:extLst>
              <a:ext uri="{28A0092B-C50C-407E-A947-70E740481C1C}">
                <a14:useLocalDpi xmlns:a14="http://schemas.microsoft.com/office/drawing/2010/main"/>
              </a:ext>
            </a:extLst>
          </a:blip>
          <a:stretch>
            <a:fillRect/>
          </a:stretch>
        </p:blipFill>
        <p:spPr>
          <a:xfrm>
            <a:off x="8669240" y="3293507"/>
            <a:ext cx="1095438" cy="1371600"/>
          </a:xfrm>
        </p:spPr>
      </p:pic>
      <p:sp>
        <p:nvSpPr>
          <p:cNvPr id="4" name="Slide Number Placeholder 3"/>
          <p:cNvSpPr>
            <a:spLocks noGrp="1"/>
          </p:cNvSpPr>
          <p:nvPr>
            <p:ph type="sldNum" sz="quarter" idx="12"/>
          </p:nvPr>
        </p:nvSpPr>
        <p:spPr>
          <a:xfrm>
            <a:off x="10283826" y="6369049"/>
            <a:ext cx="333375" cy="1371600"/>
          </a:xfrm>
        </p:spPr>
        <p:txBody>
          <a:bodyPr/>
          <a:lstStyle/>
          <a:p>
            <a:fld id="{4573460F-4696-465F-B574-1A2823C7C3D7}" type="slidenum">
              <a:rPr lang="en-US" altLang="en-US" smtClean="0"/>
              <a:pPr/>
              <a:t>15</a:t>
            </a:fld>
            <a:endParaRPr lang="en-US" altLang="en-US"/>
          </a:p>
        </p:txBody>
      </p:sp>
      <p:pic>
        <p:nvPicPr>
          <p:cNvPr id="6" name="Picture 5"/>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943197" y="3305175"/>
            <a:ext cx="2255315" cy="1371600"/>
          </a:xfrm>
          <a:prstGeom prst="rect">
            <a:avLst/>
          </a:prstGeom>
        </p:spPr>
      </p:pic>
      <p:pic>
        <p:nvPicPr>
          <p:cNvPr id="7" name="Picture 6"/>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488522" y="1636395"/>
            <a:ext cx="2255315" cy="1371600"/>
          </a:xfrm>
          <a:prstGeom prst="rect">
            <a:avLst/>
          </a:prstGeom>
        </p:spPr>
      </p:pic>
      <p:pic>
        <p:nvPicPr>
          <p:cNvPr id="8" name="Picture 7"/>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2384134" y="3305175"/>
            <a:ext cx="1095438" cy="1371600"/>
          </a:xfrm>
          <a:prstGeom prst="rect">
            <a:avLst/>
          </a:prstGeom>
        </p:spPr>
      </p:pic>
      <p:pic>
        <p:nvPicPr>
          <p:cNvPr id="9" name="Picture 8"/>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2431310" y="1636395"/>
            <a:ext cx="2255315" cy="1371600"/>
          </a:xfrm>
          <a:prstGeom prst="rect">
            <a:avLst/>
          </a:prstGeom>
        </p:spPr>
      </p:pic>
      <p:pic>
        <p:nvPicPr>
          <p:cNvPr id="10" name="Picture 9"/>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4923777" y="1636395"/>
            <a:ext cx="2255315" cy="1371600"/>
          </a:xfrm>
          <a:prstGeom prst="rect">
            <a:avLst/>
          </a:prstGeom>
        </p:spPr>
      </p:pic>
      <p:pic>
        <p:nvPicPr>
          <p:cNvPr id="11" name="Picture 10"/>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7424188" y="3264914"/>
            <a:ext cx="1095438" cy="1371600"/>
          </a:xfrm>
          <a:prstGeom prst="rect">
            <a:avLst/>
          </a:prstGeom>
        </p:spPr>
      </p:pic>
      <p:pic>
        <p:nvPicPr>
          <p:cNvPr id="12" name="Picture 11"/>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8669240" y="4950619"/>
            <a:ext cx="1095438" cy="1371600"/>
          </a:xfrm>
          <a:prstGeom prst="rect">
            <a:avLst/>
          </a:prstGeom>
        </p:spPr>
      </p:pic>
      <p:pic>
        <p:nvPicPr>
          <p:cNvPr id="13" name="Picture 12"/>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7424188" y="4950619"/>
            <a:ext cx="1095438" cy="1371600"/>
          </a:xfrm>
          <a:prstGeom prst="rect">
            <a:avLst/>
          </a:prstGeom>
        </p:spPr>
      </p:pic>
      <p:pic>
        <p:nvPicPr>
          <p:cNvPr id="14" name="Picture 13"/>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6103073" y="4959236"/>
            <a:ext cx="1095438" cy="1371600"/>
          </a:xfrm>
          <a:prstGeom prst="rect">
            <a:avLst/>
          </a:prstGeom>
        </p:spPr>
      </p:pic>
      <p:pic>
        <p:nvPicPr>
          <p:cNvPr id="15" name="Picture 14"/>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4919168" y="4970407"/>
            <a:ext cx="1095438" cy="1371600"/>
          </a:xfrm>
          <a:prstGeom prst="rect">
            <a:avLst/>
          </a:prstGeom>
        </p:spPr>
      </p:pic>
      <p:pic>
        <p:nvPicPr>
          <p:cNvPr id="16" name="Picture 15"/>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a:off x="3609497" y="3322100"/>
            <a:ext cx="1095438" cy="1371600"/>
          </a:xfrm>
          <a:prstGeom prst="rect">
            <a:avLst/>
          </a:prstGeom>
        </p:spPr>
      </p:pic>
      <p:pic>
        <p:nvPicPr>
          <p:cNvPr id="17" name="Picture 16"/>
          <p:cNvPicPr>
            <a:picLocks noChangeAspect="1"/>
          </p:cNvPicPr>
          <p:nvPr/>
        </p:nvPicPr>
        <p:blipFill>
          <a:blip r:embed="rId15" cstate="email">
            <a:extLst>
              <a:ext uri="{28A0092B-C50C-407E-A947-70E740481C1C}">
                <a14:useLocalDpi xmlns:a14="http://schemas.microsoft.com/office/drawing/2010/main"/>
              </a:ext>
            </a:extLst>
          </a:blip>
          <a:stretch>
            <a:fillRect/>
          </a:stretch>
        </p:blipFill>
        <p:spPr>
          <a:xfrm>
            <a:off x="3609497" y="4950619"/>
            <a:ext cx="1097280" cy="1371600"/>
          </a:xfrm>
          <a:prstGeom prst="rect">
            <a:avLst/>
          </a:prstGeom>
        </p:spPr>
      </p:pic>
      <p:sp>
        <p:nvSpPr>
          <p:cNvPr id="3" name="Rectangle 2"/>
          <p:cNvSpPr/>
          <p:nvPr/>
        </p:nvSpPr>
        <p:spPr>
          <a:xfrm>
            <a:off x="1005404" y="6508844"/>
            <a:ext cx="5208186" cy="369332"/>
          </a:xfrm>
          <a:prstGeom prst="rect">
            <a:avLst/>
          </a:prstGeom>
        </p:spPr>
        <p:txBody>
          <a:bodyPr wrap="square">
            <a:spAutoFit/>
          </a:bodyPr>
          <a:lstStyle/>
          <a:p>
            <a:pPr lvl="1"/>
            <a:r>
              <a:rPr lang="en-US" dirty="0">
                <a:hlinkClick r:id="rId16"/>
              </a:rPr>
              <a:t>http://cybergis.illinois.edu/about/fellows</a:t>
            </a:r>
            <a:endParaRPr lang="en-US" dirty="0"/>
          </a:p>
        </p:txBody>
      </p:sp>
    </p:spTree>
    <p:extLst>
      <p:ext uri="{BB962C8B-B14F-4D97-AF65-F5344CB8AC3E}">
        <p14:creationId xmlns:p14="http://schemas.microsoft.com/office/powerpoint/2010/main" val="419422531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2"/>
          <p:cNvSpPr txBox="1">
            <a:spLocks/>
          </p:cNvSpPr>
          <p:nvPr/>
        </p:nvSpPr>
        <p:spPr>
          <a:xfrm>
            <a:off x="7165573" y="598328"/>
            <a:ext cx="4583811" cy="754025"/>
          </a:xfrm>
          <a:prstGeom prst="rect">
            <a:avLst/>
          </a:prstGeom>
        </p:spPr>
        <p:txBody>
          <a:bodyPr vert="horz" lIns="91440" tIns="45720" rIns="91440" bIns="45720" rtlCol="0" anchor="b">
            <a:normAutofit/>
          </a:bodyPr>
          <a:lstStyle>
            <a:lvl1pPr marL="0" indent="0" algn="r" defTabSz="914400" rtl="0" eaLnBrk="1" latinLnBrk="0" hangingPunct="1">
              <a:lnSpc>
                <a:spcPct val="90000"/>
              </a:lnSpc>
              <a:spcBef>
                <a:spcPts val="1000"/>
              </a:spcBef>
              <a:buFont typeface="Arial" panose="020B0604020202020204" pitchFamily="34" charset="0"/>
              <a:buNone/>
              <a:defRPr sz="3200" b="0" kern="120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13000"/>
                        <a:lumOff val="87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13000"/>
                        <a:lumOff val="87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13000"/>
                        <a:lumOff val="87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13000"/>
                        <a:lumOff val="87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endParaRPr lang="en-US" dirty="0">
              <a:solidFill>
                <a:srgbClr val="0070C0"/>
              </a:solidFill>
            </a:endParaRPr>
          </a:p>
        </p:txBody>
      </p:sp>
      <p:pic>
        <p:nvPicPr>
          <p:cNvPr id="8" name="Picture 2" descr="C:\Users\eburness\Downloads\ncsa_logo_vertical\ncsa_logo_vertical\ncsa_vertical_whitetype.png"/>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6566204" y="1548097"/>
            <a:ext cx="4928841" cy="3335403"/>
          </a:xfrm>
          <a:prstGeom prst="rect">
            <a:avLst/>
          </a:prstGeom>
          <a:noFill/>
          <a:effectLst>
            <a:reflection blurRad="6350" stA="16000" endPos="56000" dist="101600" dir="5400000" sy="-100000" algn="bl" rotWithShape="0"/>
          </a:effectLst>
          <a:extLst>
            <a:ext uri="{909E8E84-426E-40DD-AFC4-6F175D3DCCD1}">
              <a14:hiddenFill xmlns:a14="http://schemas.microsoft.com/office/drawing/2010/main">
                <a:solidFill>
                  <a:srgbClr val="FFFFFF"/>
                </a:solidFill>
              </a14:hiddenFill>
            </a:ext>
          </a:extLst>
        </p:spPr>
      </p:pic>
      <p:sp>
        <p:nvSpPr>
          <p:cNvPr id="4" name="Subtitle 2"/>
          <p:cNvSpPr txBox="1">
            <a:spLocks/>
          </p:cNvSpPr>
          <p:nvPr/>
        </p:nvSpPr>
        <p:spPr>
          <a:xfrm>
            <a:off x="248748" y="365392"/>
            <a:ext cx="5576260" cy="5859379"/>
          </a:xfrm>
          <a:prstGeom prst="rect">
            <a:avLst/>
          </a:prstGeom>
          <a:noFill/>
          <a:ln>
            <a:noFill/>
          </a:ln>
          <a:effectLst>
            <a:glow rad="228600">
              <a:schemeClr val="accent3">
                <a:satMod val="175000"/>
                <a:alpha val="40000"/>
              </a:schemeClr>
            </a:glow>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lIns="91440" tIns="45720" rIns="91440" bIns="45720" rtlCol="0" anchor="t">
            <a:noAutofit/>
          </a:bodyPr>
          <a:lstStyle>
            <a:lvl1pPr marL="0" indent="0" algn="r" defTabSz="914400" rtl="0" eaLnBrk="1" latinLnBrk="0" hangingPunct="1">
              <a:lnSpc>
                <a:spcPct val="90000"/>
              </a:lnSpc>
              <a:spcBef>
                <a:spcPts val="1000"/>
              </a:spcBef>
              <a:buFont typeface="Arial" panose="020B0604020202020204" pitchFamily="34" charset="0"/>
              <a:buNone/>
              <a:defRPr sz="3200" b="0" kern="120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13000"/>
                        <a:lumOff val="87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13000"/>
                        <a:lumOff val="87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13000"/>
                        <a:lumOff val="87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13000"/>
                        <a:lumOff val="87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US" sz="4400" b="1" dirty="0" smtClean="0">
                <a:solidFill>
                  <a:schemeClr val="tx1"/>
                </a:solidFill>
                <a:effectLst>
                  <a:outerShdw dist="38100" dir="2700000" algn="tl">
                    <a:srgbClr val="000000">
                      <a:alpha val="43137"/>
                    </a:srgbClr>
                  </a:outerShdw>
                </a:effectLst>
                <a:latin typeface="Calibri" panose="020F0502020204030204" pitchFamily="34" charset="0"/>
              </a:rPr>
              <a:t>Acknowledgements</a:t>
            </a:r>
            <a:endParaRPr lang="en-US" sz="1200" b="1" dirty="0" smtClean="0">
              <a:solidFill>
                <a:schemeClr val="tx1"/>
              </a:solidFill>
              <a:effectLst>
                <a:outerShdw dist="38100" dir="2700000" algn="tl">
                  <a:srgbClr val="000000">
                    <a:alpha val="43137"/>
                  </a:srgbClr>
                </a:outerShdw>
              </a:effectLst>
              <a:latin typeface="Calibri" panose="020F0502020204030204" pitchFamily="34" charset="0"/>
            </a:endParaRPr>
          </a:p>
          <a:p>
            <a:pPr algn="l"/>
            <a:r>
              <a:rPr lang="en-US" sz="1800" b="1" dirty="0" smtClean="0">
                <a:solidFill>
                  <a:schemeClr val="tx1"/>
                </a:solidFill>
                <a:effectLst>
                  <a:outerShdw dist="38100" dir="2700000" algn="tl">
                    <a:srgbClr val="000000">
                      <a:alpha val="43137"/>
                    </a:srgbClr>
                  </a:outerShdw>
                </a:effectLst>
                <a:latin typeface="Calibri" panose="020F0502020204030204" pitchFamily="34" charset="0"/>
              </a:rPr>
              <a:t>ADS – Brett Bode</a:t>
            </a:r>
          </a:p>
          <a:p>
            <a:pPr algn="l"/>
            <a:r>
              <a:rPr lang="en-US" sz="1800" b="1" dirty="0" smtClean="0">
                <a:solidFill>
                  <a:schemeClr val="tx1"/>
                </a:solidFill>
                <a:effectLst>
                  <a:outerShdw dist="38100" dir="2700000" algn="tl">
                    <a:srgbClr val="000000">
                      <a:alpha val="43137"/>
                    </a:srgbClr>
                  </a:outerShdw>
                </a:effectLst>
                <a:latin typeface="Calibri" panose="020F0502020204030204" pitchFamily="34" charset="0"/>
              </a:rPr>
              <a:t>Systems team – Dan </a:t>
            </a:r>
            <a:r>
              <a:rPr lang="en-US" sz="1800" b="1" dirty="0" err="1" smtClean="0">
                <a:solidFill>
                  <a:schemeClr val="tx1"/>
                </a:solidFill>
                <a:effectLst>
                  <a:outerShdw dist="38100" dir="2700000" algn="tl">
                    <a:srgbClr val="000000">
                      <a:alpha val="43137"/>
                    </a:srgbClr>
                  </a:outerShdw>
                </a:effectLst>
                <a:latin typeface="Calibri" panose="020F0502020204030204" pitchFamily="34" charset="0"/>
              </a:rPr>
              <a:t>LaPine</a:t>
            </a:r>
            <a:r>
              <a:rPr lang="en-US" sz="1800" b="1" dirty="0" smtClean="0">
                <a:solidFill>
                  <a:schemeClr val="tx1"/>
                </a:solidFill>
                <a:effectLst>
                  <a:outerShdw dist="38100" dir="2700000" algn="tl">
                    <a:srgbClr val="000000">
                      <a:alpha val="43137"/>
                    </a:srgbClr>
                  </a:outerShdw>
                </a:effectLst>
                <a:latin typeface="Calibri" panose="020F0502020204030204" pitchFamily="34" charset="0"/>
              </a:rPr>
              <a:t>, Chit </a:t>
            </a:r>
            <a:r>
              <a:rPr lang="en-US" sz="1800" b="1" dirty="0" err="1" smtClean="0">
                <a:solidFill>
                  <a:schemeClr val="tx1"/>
                </a:solidFill>
                <a:effectLst>
                  <a:outerShdw dist="38100" dir="2700000" algn="tl">
                    <a:srgbClr val="000000">
                      <a:alpha val="43137"/>
                    </a:srgbClr>
                  </a:outerShdw>
                </a:effectLst>
                <a:latin typeface="Calibri" panose="020F0502020204030204" pitchFamily="34" charset="0"/>
              </a:rPr>
              <a:t>Khin</a:t>
            </a:r>
            <a:r>
              <a:rPr lang="en-US" sz="1800" b="1" dirty="0" smtClean="0">
                <a:solidFill>
                  <a:schemeClr val="tx1"/>
                </a:solidFill>
                <a:effectLst>
                  <a:outerShdw dist="38100" dir="2700000" algn="tl">
                    <a:srgbClr val="000000">
                      <a:alpha val="43137"/>
                    </a:srgbClr>
                  </a:outerShdw>
                </a:effectLst>
                <a:latin typeface="Calibri" panose="020F0502020204030204" pitchFamily="34" charset="0"/>
              </a:rPr>
              <a:t>, Joe Muggli</a:t>
            </a:r>
          </a:p>
          <a:p>
            <a:pPr algn="l"/>
            <a:r>
              <a:rPr lang="en-US" sz="1800" b="1" dirty="0" smtClean="0">
                <a:solidFill>
                  <a:schemeClr val="tx1"/>
                </a:solidFill>
                <a:effectLst>
                  <a:outerShdw dist="38100" dir="2700000" algn="tl">
                    <a:srgbClr val="000000">
                      <a:alpha val="43137"/>
                    </a:srgbClr>
                  </a:outerShdw>
                </a:effectLst>
                <a:latin typeface="Calibri" panose="020F0502020204030204" pitchFamily="34" charset="0"/>
              </a:rPr>
              <a:t>Storage team – Andy Loftus, JD Maloney, Michelle Butler</a:t>
            </a:r>
          </a:p>
          <a:p>
            <a:pPr algn="l"/>
            <a:r>
              <a:rPr lang="en-US" sz="1800" b="1" dirty="0" smtClean="0">
                <a:solidFill>
                  <a:schemeClr val="tx1"/>
                </a:solidFill>
                <a:effectLst>
                  <a:outerShdw dist="38100" dir="2700000" algn="tl">
                    <a:srgbClr val="000000">
                      <a:alpha val="43137"/>
                    </a:srgbClr>
                  </a:outerShdw>
                </a:effectLst>
                <a:latin typeface="Calibri" panose="020F0502020204030204" pitchFamily="34" charset="0"/>
              </a:rPr>
              <a:t>Network team – Matt Kollross</a:t>
            </a:r>
          </a:p>
          <a:p>
            <a:pPr algn="l"/>
            <a:r>
              <a:rPr lang="en-US" sz="1800" b="1" dirty="0" smtClean="0">
                <a:solidFill>
                  <a:schemeClr val="tx1"/>
                </a:solidFill>
                <a:effectLst>
                  <a:outerShdw dist="38100" dir="2700000" algn="tl">
                    <a:srgbClr val="000000">
                      <a:alpha val="43137"/>
                    </a:srgbClr>
                  </a:outerShdw>
                </a:effectLst>
                <a:latin typeface="Calibri" panose="020F0502020204030204" pitchFamily="34" charset="0"/>
              </a:rPr>
              <a:t>ITS – Doug Fein</a:t>
            </a:r>
            <a:endParaRPr lang="en-US" sz="1800" dirty="0">
              <a:solidFill>
                <a:schemeClr val="tx1"/>
              </a:solidFill>
              <a:effectLst>
                <a:outerShdw dist="38100" dir="2700000" algn="tl">
                  <a:srgbClr val="000000">
                    <a:alpha val="43137"/>
                  </a:srgbClr>
                </a:outerShdw>
              </a:effectLst>
              <a:latin typeface="Calibri" panose="020F0502020204030204" pitchFamily="34" charset="0"/>
            </a:endParaRPr>
          </a:p>
          <a:p>
            <a:pPr algn="l"/>
            <a:r>
              <a:rPr lang="en-US" sz="1800" b="1" dirty="0" smtClean="0">
                <a:solidFill>
                  <a:schemeClr val="tx1"/>
                </a:solidFill>
                <a:effectLst>
                  <a:outerShdw dist="38100" dir="2700000" algn="tl">
                    <a:srgbClr val="000000">
                      <a:alpha val="43137"/>
                    </a:srgbClr>
                  </a:outerShdw>
                </a:effectLst>
                <a:latin typeface="Calibri" panose="020F0502020204030204" pitchFamily="34" charset="0"/>
              </a:rPr>
              <a:t>CyberGIS Center staff and students</a:t>
            </a:r>
          </a:p>
          <a:p>
            <a:pPr algn="l"/>
            <a:r>
              <a:rPr lang="en-US" sz="1800" b="1" dirty="0" smtClean="0">
                <a:solidFill>
                  <a:schemeClr val="tx1"/>
                </a:solidFill>
                <a:effectLst>
                  <a:outerShdw dist="38100" dir="2700000" algn="tl">
                    <a:srgbClr val="000000">
                      <a:alpha val="43137"/>
                    </a:srgbClr>
                  </a:outerShdw>
                </a:effectLst>
                <a:latin typeface="Calibri" panose="020F0502020204030204" pitchFamily="34" charset="0"/>
              </a:rPr>
              <a:t>NSF </a:t>
            </a:r>
            <a:r>
              <a:rPr lang="en-US" sz="1800" b="1" dirty="0">
                <a:solidFill>
                  <a:schemeClr val="tx1"/>
                </a:solidFill>
                <a:effectLst>
                  <a:outerShdw dist="38100" dir="2700000" algn="tl">
                    <a:srgbClr val="000000">
                      <a:alpha val="43137"/>
                    </a:srgbClr>
                  </a:outerShdw>
                </a:effectLst>
                <a:latin typeface="Calibri" panose="020F0502020204030204" pitchFamily="34" charset="0"/>
              </a:rPr>
              <a:t>Award </a:t>
            </a:r>
            <a:r>
              <a:rPr lang="en-US" sz="1800" b="1" dirty="0" smtClean="0">
                <a:solidFill>
                  <a:schemeClr val="tx1"/>
                </a:solidFill>
                <a:effectLst>
                  <a:outerShdw dist="38100" dir="2700000" algn="tl">
                    <a:srgbClr val="000000">
                      <a:alpha val="43137"/>
                    </a:srgbClr>
                  </a:outerShdw>
                </a:effectLst>
                <a:latin typeface="Calibri" panose="020F0502020204030204" pitchFamily="34" charset="0"/>
              </a:rPr>
              <a:t>#1429699, MRI</a:t>
            </a:r>
            <a:r>
              <a:rPr lang="en-US" sz="1800" b="1" dirty="0">
                <a:solidFill>
                  <a:schemeClr val="tx1"/>
                </a:solidFill>
                <a:effectLst>
                  <a:outerShdw dist="38100" dir="2700000" algn="tl">
                    <a:srgbClr val="000000">
                      <a:alpha val="43137"/>
                    </a:srgbClr>
                  </a:outerShdw>
                </a:effectLst>
                <a:latin typeface="Calibri" panose="020F0502020204030204" pitchFamily="34" charset="0"/>
              </a:rPr>
              <a:t>: Acquisition of a National CyberGIS Facility for Computing and Data-Intensive Geospatial Research and Education</a:t>
            </a:r>
            <a:endParaRPr lang="en-US" sz="1800" b="1" dirty="0" smtClean="0">
              <a:solidFill>
                <a:schemeClr val="tx1"/>
              </a:solidFill>
              <a:effectLst>
                <a:outerShdw dist="38100" dir="2700000" algn="tl">
                  <a:srgbClr val="000000">
                    <a:alpha val="43137"/>
                  </a:srgbClr>
                </a:outerShdw>
              </a:effectLst>
              <a:latin typeface="Calibri" panose="020F0502020204030204" pitchFamily="34" charset="0"/>
            </a:endParaRPr>
          </a:p>
          <a:p>
            <a:pPr algn="l"/>
            <a:endParaRPr lang="en-US" sz="1800" b="1" dirty="0" smtClean="0">
              <a:solidFill>
                <a:schemeClr val="tx1"/>
              </a:solidFill>
              <a:effectLst>
                <a:outerShdw dist="38100" dir="2700000" algn="tl">
                  <a:srgbClr val="000000">
                    <a:alpha val="43137"/>
                  </a:srgbClr>
                </a:outerShdw>
              </a:effectLst>
              <a:latin typeface="Calibri" panose="020F0502020204030204" pitchFamily="34" charset="0"/>
            </a:endParaRPr>
          </a:p>
        </p:txBody>
      </p:sp>
      <p:pic>
        <p:nvPicPr>
          <p:cNvPr id="6" name="Content Placeholder 3"/>
          <p:cNvPicPr>
            <a:picLocks noGrp="1" noChangeAspect="1"/>
          </p:cNvPicPr>
          <p:nvPr>
            <p:ph idx="1"/>
          </p:nvPr>
        </p:nvPicPr>
        <p:blipFill>
          <a:blip r:embed="rId3" cstate="email">
            <a:extLst>
              <a:ext uri="{28A0092B-C50C-407E-A947-70E740481C1C}">
                <a14:useLocalDpi xmlns:a14="http://schemas.microsoft.com/office/drawing/2010/main"/>
              </a:ext>
            </a:extLst>
          </a:blip>
          <a:stretch>
            <a:fillRect/>
          </a:stretch>
        </p:blipFill>
        <p:spPr>
          <a:xfrm>
            <a:off x="989944" y="4240404"/>
            <a:ext cx="3560278" cy="2367585"/>
          </a:xfrm>
        </p:spPr>
      </p:pic>
    </p:spTree>
    <p:extLst>
      <p:ext uri="{BB962C8B-B14F-4D97-AF65-F5344CB8AC3E}">
        <p14:creationId xmlns:p14="http://schemas.microsoft.com/office/powerpoint/2010/main" val="374899165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70846" y="365129"/>
            <a:ext cx="9282953" cy="1325563"/>
          </a:xfrm>
        </p:spPr>
        <p:txBody>
          <a:bodyPr/>
          <a:lstStyle/>
          <a:p>
            <a:r>
              <a:rPr lang="en-US" dirty="0" smtClean="0"/>
              <a:t>Accounts</a:t>
            </a:r>
            <a:endParaRPr lang="en-US" dirty="0"/>
          </a:p>
        </p:txBody>
      </p:sp>
      <p:sp>
        <p:nvSpPr>
          <p:cNvPr id="3" name="Content Placeholder 2"/>
          <p:cNvSpPr>
            <a:spLocks noGrp="1"/>
          </p:cNvSpPr>
          <p:nvPr>
            <p:ph idx="1"/>
          </p:nvPr>
        </p:nvSpPr>
        <p:spPr/>
        <p:txBody>
          <a:bodyPr/>
          <a:lstStyle/>
          <a:p>
            <a:r>
              <a:rPr lang="en-US" dirty="0" smtClean="0"/>
              <a:t>Expire at the end of the semester</a:t>
            </a:r>
          </a:p>
          <a:p>
            <a:r>
              <a:rPr lang="en-US" dirty="0" smtClean="0"/>
              <a:t>Change password at go.Illinois.edu/</a:t>
            </a:r>
            <a:r>
              <a:rPr lang="en-US" dirty="0" err="1" smtClean="0"/>
              <a:t>NCSApassword</a:t>
            </a:r>
            <a:endParaRPr lang="en-US" dirty="0" smtClean="0"/>
          </a:p>
          <a:p>
            <a:r>
              <a:rPr lang="en-US" dirty="0" smtClean="0"/>
              <a:t>If you lose your password, email </a:t>
            </a:r>
            <a:r>
              <a:rPr lang="en-US" dirty="0" smtClean="0">
                <a:hlinkClick r:id="rId2"/>
              </a:rPr>
              <a:t>help@ncsa.Illinois.edu</a:t>
            </a:r>
            <a:r>
              <a:rPr lang="en-US" dirty="0" smtClean="0"/>
              <a:t>, and it will be reset to your default password on the paper.</a:t>
            </a:r>
            <a:endParaRPr lang="en-US" dirty="0"/>
          </a:p>
        </p:txBody>
      </p:sp>
      <p:pic>
        <p:nvPicPr>
          <p:cNvPr id="4" name="Picture 2" descr="C:\Users\eburness\Downloads\ncsa_logo_vertical\ncsa_logo_vertical\ncsa_vertical_whitetype.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408401" y="546363"/>
            <a:ext cx="1423198" cy="963094"/>
          </a:xfrm>
          <a:prstGeom prst="rect">
            <a:avLst/>
          </a:prstGeom>
          <a:noFill/>
          <a:effectLst>
            <a:reflection blurRad="6350" stA="16000" endPos="56000" dist="101600" dir="5400000" sy="-100000" algn="bl" rotWithShape="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69874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Logging On to ROGER</a:t>
            </a:r>
            <a:endParaRPr lang="en-US" dirty="0"/>
          </a:p>
        </p:txBody>
      </p:sp>
      <p:sp>
        <p:nvSpPr>
          <p:cNvPr id="3" name="Content Placeholder 2"/>
          <p:cNvSpPr>
            <a:spLocks noGrp="1"/>
          </p:cNvSpPr>
          <p:nvPr>
            <p:ph idx="1"/>
          </p:nvPr>
        </p:nvSpPr>
        <p:spPr>
          <a:xfrm>
            <a:off x="1226820" y="1600200"/>
            <a:ext cx="9738360" cy="5257800"/>
          </a:xfrm>
        </p:spPr>
        <p:txBody>
          <a:bodyPr>
            <a:normAutofit lnSpcReduction="10000"/>
          </a:bodyPr>
          <a:lstStyle/>
          <a:p>
            <a:r>
              <a:rPr lang="en-US" dirty="0"/>
              <a:t>Download </a:t>
            </a:r>
            <a:r>
              <a:rPr lang="en-US" dirty="0" err="1"/>
              <a:t>Mobaterm</a:t>
            </a:r>
            <a:r>
              <a:rPr lang="en-US" dirty="0"/>
              <a:t> for Windows if you don’t have a SSH client (</a:t>
            </a:r>
            <a:r>
              <a:rPr lang="en-US" u="sng" dirty="0">
                <a:hlinkClick r:id="rId3"/>
              </a:rPr>
              <a:t>http://go.Illinois.edu/mobaxterm</a:t>
            </a:r>
            <a:r>
              <a:rPr lang="en-US" dirty="0"/>
              <a:t> - just run, no install</a:t>
            </a:r>
            <a:r>
              <a:rPr lang="en-US" dirty="0" smtClean="0"/>
              <a:t>)</a:t>
            </a:r>
          </a:p>
          <a:p>
            <a:pPr lvl="1"/>
            <a:r>
              <a:rPr lang="en-US" dirty="0" smtClean="0"/>
              <a:t>Click Session button in top left corner, then SSH button</a:t>
            </a:r>
          </a:p>
          <a:p>
            <a:pPr lvl="1"/>
            <a:r>
              <a:rPr lang="en-US" dirty="0" smtClean="0"/>
              <a:t>Enter </a:t>
            </a:r>
            <a:r>
              <a:rPr lang="en-US" dirty="0" smtClean="0">
                <a:solidFill>
                  <a:schemeClr val="bg1">
                    <a:lumMod val="20000"/>
                    <a:lumOff val="80000"/>
                  </a:schemeClr>
                </a:solidFill>
                <a:latin typeface="Consolas" panose="020B0609020204030204" pitchFamily="49" charset="0"/>
                <a:cs typeface="Consolas" panose="020B0609020204030204" pitchFamily="49" charset="0"/>
              </a:rPr>
              <a:t>roger-login.ncsa.illinois.edu</a:t>
            </a:r>
            <a:r>
              <a:rPr lang="en-US" dirty="0" smtClean="0"/>
              <a:t> in the remote host box,</a:t>
            </a:r>
            <a:r>
              <a:rPr lang="en-US" dirty="0"/>
              <a:t> then click OK</a:t>
            </a:r>
          </a:p>
          <a:p>
            <a:pPr lvl="1"/>
            <a:r>
              <a:rPr lang="en-US" dirty="0"/>
              <a:t>Enter your username, then password. </a:t>
            </a:r>
            <a:r>
              <a:rPr lang="en-US" i="1" dirty="0"/>
              <a:t>Don’t save your password</a:t>
            </a:r>
            <a:r>
              <a:rPr lang="en-US" dirty="0"/>
              <a:t> if you are in a computer lab</a:t>
            </a:r>
            <a:r>
              <a:rPr lang="en-US" dirty="0" smtClean="0"/>
              <a:t>.</a:t>
            </a:r>
          </a:p>
          <a:p>
            <a:pPr lvl="1"/>
            <a:r>
              <a:rPr lang="en-US" dirty="0" smtClean="0"/>
              <a:t>Next time you open </a:t>
            </a:r>
            <a:r>
              <a:rPr lang="en-US" dirty="0" err="1" smtClean="0"/>
              <a:t>MobaXTerm</a:t>
            </a:r>
            <a:r>
              <a:rPr lang="en-US" dirty="0" smtClean="0"/>
              <a:t>, roger-login will be a saved session in the left sidebar you can double-click to start</a:t>
            </a:r>
            <a:endParaRPr lang="en-US" dirty="0"/>
          </a:p>
          <a:p>
            <a:pPr lvl="1"/>
            <a:endParaRPr lang="en-US" dirty="0" smtClean="0"/>
          </a:p>
          <a:p>
            <a:pPr lvl="0"/>
            <a:r>
              <a:rPr lang="en-US" dirty="0" smtClean="0"/>
              <a:t>Or, use </a:t>
            </a:r>
            <a:r>
              <a:rPr lang="en-US" dirty="0"/>
              <a:t>Terminal </a:t>
            </a:r>
            <a:r>
              <a:rPr lang="en-US" dirty="0" smtClean="0"/>
              <a:t>on Mac and Linux</a:t>
            </a:r>
            <a:endParaRPr lang="en-US" dirty="0"/>
          </a:p>
          <a:p>
            <a:pPr marL="0" indent="0">
              <a:buNone/>
            </a:pPr>
            <a:r>
              <a:rPr lang="en-US" sz="2200" dirty="0" err="1" smtClean="0">
                <a:solidFill>
                  <a:schemeClr val="bg1">
                    <a:lumMod val="20000"/>
                    <a:lumOff val="80000"/>
                  </a:schemeClr>
                </a:solidFill>
                <a:latin typeface="Consolas" panose="020B0609020204030204" pitchFamily="49" charset="0"/>
                <a:cs typeface="Consolas" panose="020B0609020204030204" pitchFamily="49" charset="0"/>
              </a:rPr>
              <a:t>ssh</a:t>
            </a:r>
            <a:r>
              <a:rPr lang="en-US" sz="2200" dirty="0" smtClean="0">
                <a:solidFill>
                  <a:schemeClr val="bg1">
                    <a:lumMod val="20000"/>
                    <a:lumOff val="80000"/>
                  </a:schemeClr>
                </a:solidFill>
                <a:latin typeface="Consolas" panose="020B0609020204030204" pitchFamily="49" charset="0"/>
                <a:cs typeface="Consolas" panose="020B0609020204030204" pitchFamily="49" charset="0"/>
              </a:rPr>
              <a:t> </a:t>
            </a:r>
            <a:r>
              <a:rPr lang="en-US" sz="2200" dirty="0">
                <a:solidFill>
                  <a:schemeClr val="bg1">
                    <a:lumMod val="20000"/>
                    <a:lumOff val="80000"/>
                  </a:schemeClr>
                </a:solidFill>
                <a:latin typeface="Consolas" panose="020B0609020204030204" pitchFamily="49" charset="0"/>
                <a:cs typeface="Consolas" panose="020B0609020204030204" pitchFamily="49" charset="0"/>
              </a:rPr>
              <a:t>-X </a:t>
            </a:r>
            <a:r>
              <a:rPr lang="en-US" sz="2200" dirty="0" smtClean="0">
                <a:solidFill>
                  <a:schemeClr val="bg1">
                    <a:lumMod val="20000"/>
                    <a:lumOff val="80000"/>
                  </a:schemeClr>
                </a:solidFill>
                <a:latin typeface="Consolas" panose="020B0609020204030204" pitchFamily="49" charset="0"/>
                <a:cs typeface="Consolas" panose="020B0609020204030204" pitchFamily="49" charset="0"/>
              </a:rPr>
              <a:t>username@roger-login.ncsa.illinois.edu</a:t>
            </a:r>
            <a:endParaRPr lang="en-US" sz="2200" dirty="0">
              <a:solidFill>
                <a:schemeClr val="bg1">
                  <a:lumMod val="20000"/>
                  <a:lumOff val="80000"/>
                </a:schemeClr>
              </a:solidFill>
              <a:latin typeface="Consolas" panose="020B0609020204030204" pitchFamily="49" charset="0"/>
              <a:cs typeface="Consolas" panose="020B0609020204030204" pitchFamily="49" charset="0"/>
            </a:endParaRPr>
          </a:p>
          <a:p>
            <a:pPr marL="0" indent="0">
              <a:buNone/>
            </a:pPr>
            <a:r>
              <a:rPr lang="en-US" dirty="0" smtClean="0"/>
              <a:t>(enter </a:t>
            </a:r>
            <a:r>
              <a:rPr lang="en-US" dirty="0"/>
              <a:t>your password when prompted)</a:t>
            </a:r>
          </a:p>
          <a:p>
            <a:endParaRPr lang="en-US" dirty="0" smtClean="0"/>
          </a:p>
          <a:p>
            <a:pPr marL="225425" indent="-225425">
              <a:buNone/>
            </a:pPr>
            <a:endParaRPr lang="en-US" sz="2200" dirty="0">
              <a:solidFill>
                <a:schemeClr val="bg1">
                  <a:lumMod val="20000"/>
                  <a:lumOff val="80000"/>
                </a:schemeClr>
              </a:solidFill>
              <a:latin typeface="Consolas" panose="020B0609020204030204" pitchFamily="49" charset="0"/>
              <a:cs typeface="Consolas" panose="020B0609020204030204" pitchFamily="49" charset="0"/>
            </a:endParaRPr>
          </a:p>
        </p:txBody>
      </p:sp>
      <p:sp>
        <p:nvSpPr>
          <p:cNvPr id="4" name="Slide Number Placeholder 3"/>
          <p:cNvSpPr>
            <a:spLocks noGrp="1"/>
          </p:cNvSpPr>
          <p:nvPr>
            <p:ph type="sldNum" sz="quarter" idx="12"/>
          </p:nvPr>
        </p:nvSpPr>
        <p:spPr/>
        <p:txBody>
          <a:bodyPr/>
          <a:lstStyle/>
          <a:p>
            <a:pPr>
              <a:defRPr/>
            </a:pPr>
            <a:fld id="{DE206020-7C56-44A2-A043-767FD6C2FFC7}" type="slidenum">
              <a:rPr lang="en-US" smtClean="0"/>
              <a:pPr>
                <a:defRPr/>
              </a:pPr>
              <a:t>18</a:t>
            </a:fld>
            <a:endParaRPr lang="en-US" dirty="0"/>
          </a:p>
        </p:txBody>
      </p:sp>
    </p:spTree>
    <p:extLst>
      <p:ext uri="{BB962C8B-B14F-4D97-AF65-F5344CB8AC3E}">
        <p14:creationId xmlns:p14="http://schemas.microsoft.com/office/powerpoint/2010/main" val="274014585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Common Commands</a:t>
            </a:r>
            <a:endParaRPr lang="en-US" dirty="0"/>
          </a:p>
        </p:txBody>
      </p:sp>
      <p:sp>
        <p:nvSpPr>
          <p:cNvPr id="3" name="Content Placeholder 2"/>
          <p:cNvSpPr>
            <a:spLocks noGrp="1"/>
          </p:cNvSpPr>
          <p:nvPr>
            <p:ph idx="1"/>
          </p:nvPr>
        </p:nvSpPr>
        <p:spPr>
          <a:xfrm>
            <a:off x="838200" y="1559859"/>
            <a:ext cx="10984606" cy="5124276"/>
          </a:xfrm>
        </p:spPr>
        <p:txBody>
          <a:bodyPr>
            <a:normAutofit fontScale="92500" lnSpcReduction="10000"/>
          </a:bodyPr>
          <a:lstStyle/>
          <a:p>
            <a:pPr marL="0" marR="0" indent="0">
              <a:lnSpc>
                <a:spcPct val="107000"/>
              </a:lnSpc>
              <a:spcBef>
                <a:spcPts val="0"/>
              </a:spcBef>
              <a:spcAft>
                <a:spcPts val="100"/>
              </a:spcAft>
              <a:buNone/>
              <a:tabLst>
                <a:tab pos="2914650" algn="l"/>
              </a:tabLst>
            </a:pPr>
            <a:r>
              <a:rPr lang="en-US" sz="2200" dirty="0" smtClean="0">
                <a:latin typeface="Consolas" panose="020B0609020204030204" pitchFamily="49" charset="0"/>
                <a:ea typeface="Calibri" panose="020F0502020204030204" pitchFamily="34" charset="0"/>
                <a:cs typeface="Consolas" panose="020B0609020204030204" pitchFamily="49" charset="0"/>
              </a:rPr>
              <a:t>cd </a:t>
            </a:r>
            <a:r>
              <a:rPr lang="en-US" sz="2200" dirty="0" smtClean="0">
                <a:latin typeface="Calibri" panose="020F0502020204030204" pitchFamily="34" charset="0"/>
                <a:ea typeface="Calibri" panose="020F0502020204030204" pitchFamily="34" charset="0"/>
                <a:cs typeface="Times New Roman" panose="02020603050405020304" pitchFamily="18" charset="0"/>
              </a:rPr>
              <a:t> </a:t>
            </a:r>
            <a:r>
              <a:rPr lang="en-US" sz="2200" i="1" dirty="0">
                <a:solidFill>
                  <a:schemeClr val="accent1">
                    <a:lumMod val="75000"/>
                  </a:schemeClr>
                </a:solidFill>
                <a:latin typeface="Calibri" panose="020F0502020204030204" pitchFamily="34" charset="0"/>
                <a:ea typeface="Calibri" panose="020F0502020204030204" pitchFamily="34" charset="0"/>
                <a:cs typeface="Times New Roman" panose="02020603050405020304" pitchFamily="18" charset="0"/>
              </a:rPr>
              <a:t>change </a:t>
            </a:r>
            <a:r>
              <a:rPr lang="en-US" sz="2200" i="1" dirty="0" smtClean="0">
                <a:solidFill>
                  <a:schemeClr val="accent1">
                    <a:lumMod val="75000"/>
                  </a:schemeClr>
                </a:solidFill>
                <a:latin typeface="Calibri" panose="020F0502020204030204" pitchFamily="34" charset="0"/>
                <a:ea typeface="Calibri" panose="020F0502020204030204" pitchFamily="34" charset="0"/>
                <a:cs typeface="Times New Roman" panose="02020603050405020304" pitchFamily="18" charset="0"/>
              </a:rPr>
              <a:t>directory</a:t>
            </a:r>
          </a:p>
          <a:p>
            <a:pPr marL="0" marR="0" indent="0">
              <a:lnSpc>
                <a:spcPct val="107000"/>
              </a:lnSpc>
              <a:spcBef>
                <a:spcPts val="0"/>
              </a:spcBef>
              <a:spcAft>
                <a:spcPts val="100"/>
              </a:spcAft>
              <a:buNone/>
              <a:tabLst>
                <a:tab pos="2914650" algn="l"/>
              </a:tabLst>
            </a:pPr>
            <a:r>
              <a:rPr lang="en-US" sz="2200" dirty="0" err="1">
                <a:latin typeface="Consolas" panose="020B0609020204030204" pitchFamily="49" charset="0"/>
                <a:ea typeface="Calibri" panose="020F0502020204030204" pitchFamily="34" charset="0"/>
                <a:cs typeface="Consolas" panose="020B0609020204030204" pitchFamily="49" charset="0"/>
              </a:rPr>
              <a:t>pwd</a:t>
            </a:r>
            <a:r>
              <a:rPr lang="en-US" sz="2200" i="1" dirty="0" smtClean="0">
                <a:solidFill>
                  <a:schemeClr val="accent1">
                    <a:lumMod val="75000"/>
                  </a:schemeClr>
                </a:solidFill>
                <a:latin typeface="Calibri" panose="020F0502020204030204" pitchFamily="34" charset="0"/>
                <a:ea typeface="Calibri" panose="020F0502020204030204" pitchFamily="34" charset="0"/>
                <a:cs typeface="Times New Roman" panose="02020603050405020304" pitchFamily="18" charset="0"/>
              </a:rPr>
              <a:t>    displays your current directory</a:t>
            </a:r>
            <a:endParaRPr lang="en-US" sz="2200" dirty="0" smtClean="0">
              <a:solidFill>
                <a:schemeClr val="accent1">
                  <a:lumMod val="75000"/>
                </a:schemeClr>
              </a:solidFill>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100"/>
              </a:spcAft>
              <a:buNone/>
              <a:tabLst>
                <a:tab pos="2914650" algn="l"/>
              </a:tabLst>
            </a:pPr>
            <a:r>
              <a:rPr lang="en-US" sz="2200" dirty="0">
                <a:latin typeface="Consolas" panose="020B0609020204030204" pitchFamily="49" charset="0"/>
                <a:ea typeface="Calibri" panose="020F0502020204030204" pitchFamily="34" charset="0"/>
                <a:cs typeface="Times New Roman" panose="02020603050405020304" pitchFamily="18" charset="0"/>
              </a:rPr>
              <a:t>ls</a:t>
            </a:r>
            <a:r>
              <a:rPr lang="en-US" sz="2200" dirty="0">
                <a:latin typeface="Calibri" panose="020F0502020204030204" pitchFamily="34" charset="0"/>
                <a:ea typeface="Calibri" panose="020F0502020204030204" pitchFamily="34" charset="0"/>
                <a:cs typeface="Times New Roman" panose="02020603050405020304" pitchFamily="18" charset="0"/>
              </a:rPr>
              <a:t>  </a:t>
            </a:r>
            <a:r>
              <a:rPr lang="en-US" sz="2200" i="1" dirty="0">
                <a:solidFill>
                  <a:schemeClr val="accent1">
                    <a:lumMod val="75000"/>
                  </a:schemeClr>
                </a:solidFill>
                <a:latin typeface="Calibri" panose="020F0502020204030204" pitchFamily="34" charset="0"/>
                <a:ea typeface="Calibri" panose="020F0502020204030204" pitchFamily="34" charset="0"/>
                <a:cs typeface="Times New Roman" panose="02020603050405020304" pitchFamily="18" charset="0"/>
              </a:rPr>
              <a:t>list the files in </a:t>
            </a:r>
            <a:r>
              <a:rPr lang="en-US" sz="2200" i="1" dirty="0" smtClean="0">
                <a:solidFill>
                  <a:schemeClr val="accent1">
                    <a:lumMod val="75000"/>
                  </a:schemeClr>
                </a:solidFill>
                <a:latin typeface="Calibri" panose="020F0502020204030204" pitchFamily="34" charset="0"/>
                <a:ea typeface="Calibri" panose="020F0502020204030204" pitchFamily="34" charset="0"/>
                <a:cs typeface="Times New Roman" panose="02020603050405020304" pitchFamily="18" charset="0"/>
              </a:rPr>
              <a:t>your current directory</a:t>
            </a:r>
          </a:p>
          <a:p>
            <a:pPr marL="0" marR="0" indent="0">
              <a:lnSpc>
                <a:spcPct val="107000"/>
              </a:lnSpc>
              <a:spcBef>
                <a:spcPts val="0"/>
              </a:spcBef>
              <a:spcAft>
                <a:spcPts val="100"/>
              </a:spcAft>
              <a:buNone/>
              <a:tabLst>
                <a:tab pos="2914650" algn="l"/>
              </a:tabLst>
            </a:pPr>
            <a:r>
              <a:rPr lang="en-US" sz="2200" dirty="0">
                <a:latin typeface="Consolas" panose="020B0609020204030204" pitchFamily="49" charset="0"/>
                <a:ea typeface="Calibri" panose="020F0502020204030204" pitchFamily="34" charset="0"/>
                <a:cs typeface="Times New Roman" panose="02020603050405020304" pitchFamily="18" charset="0"/>
              </a:rPr>
              <a:t>ls test*</a:t>
            </a:r>
            <a:r>
              <a:rPr lang="en-US" sz="2200" i="1" dirty="0" smtClean="0">
                <a:solidFill>
                  <a:schemeClr val="accent1">
                    <a:lumMod val="75000"/>
                  </a:schemeClr>
                </a:solidFill>
                <a:latin typeface="Calibri" panose="020F0502020204030204" pitchFamily="34" charset="0"/>
                <a:ea typeface="Calibri" panose="020F0502020204030204" pitchFamily="34" charset="0"/>
                <a:cs typeface="Times New Roman" panose="02020603050405020304" pitchFamily="18" charset="0"/>
              </a:rPr>
              <a:t>    list all of the files starting with “test” in the directory</a:t>
            </a:r>
            <a:endParaRPr lang="en-US" sz="2200" i="1" dirty="0">
              <a:solidFill>
                <a:schemeClr val="accent1">
                  <a:lumMod val="75000"/>
                </a:schemeClr>
              </a:solidFill>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Bef>
                <a:spcPts val="0"/>
              </a:spcBef>
              <a:spcAft>
                <a:spcPts val="100"/>
              </a:spcAft>
              <a:buNone/>
              <a:tabLst>
                <a:tab pos="2914650" algn="l"/>
              </a:tabLst>
            </a:pPr>
            <a:r>
              <a:rPr lang="en-US" sz="2200" dirty="0">
                <a:latin typeface="Consolas" panose="020B0609020204030204" pitchFamily="49" charset="0"/>
                <a:ea typeface="Calibri" panose="020F0502020204030204" pitchFamily="34" charset="0"/>
                <a:cs typeface="Consolas" panose="020B0609020204030204" pitchFamily="49" charset="0"/>
              </a:rPr>
              <a:t>ls -l</a:t>
            </a:r>
            <a:r>
              <a:rPr lang="en-US" sz="2200" i="1" dirty="0">
                <a:latin typeface="Calibri" panose="020F0502020204030204" pitchFamily="34" charset="0"/>
                <a:ea typeface="Calibri" panose="020F0502020204030204" pitchFamily="34" charset="0"/>
                <a:cs typeface="Times New Roman" panose="02020603050405020304" pitchFamily="18" charset="0"/>
              </a:rPr>
              <a:t>  </a:t>
            </a:r>
            <a:r>
              <a:rPr lang="en-US" sz="2200" i="1" dirty="0">
                <a:solidFill>
                  <a:schemeClr val="accent1">
                    <a:lumMod val="75000"/>
                  </a:schemeClr>
                </a:solidFill>
                <a:latin typeface="Calibri" panose="020F0502020204030204" pitchFamily="34" charset="0"/>
                <a:ea typeface="Calibri" panose="020F0502020204030204" pitchFamily="34" charset="0"/>
                <a:cs typeface="Times New Roman" panose="02020603050405020304" pitchFamily="18" charset="0"/>
              </a:rPr>
              <a:t>list the files in a directory with details</a:t>
            </a:r>
          </a:p>
          <a:p>
            <a:pPr marL="0" indent="0">
              <a:lnSpc>
                <a:spcPct val="107000"/>
              </a:lnSpc>
              <a:spcBef>
                <a:spcPts val="0"/>
              </a:spcBef>
              <a:spcAft>
                <a:spcPts val="100"/>
              </a:spcAft>
              <a:buNone/>
              <a:tabLst>
                <a:tab pos="2914650" algn="l"/>
              </a:tabLst>
            </a:pPr>
            <a:r>
              <a:rPr lang="en-US" sz="2200" dirty="0" err="1" smtClean="0">
                <a:latin typeface="Consolas" panose="020B0609020204030204" pitchFamily="49" charset="0"/>
                <a:ea typeface="Calibri" panose="020F0502020204030204" pitchFamily="34" charset="0"/>
                <a:cs typeface="Consolas" panose="020B0609020204030204" pitchFamily="49" charset="0"/>
              </a:rPr>
              <a:t>mkdir</a:t>
            </a:r>
            <a:r>
              <a:rPr lang="en-US" sz="2200" dirty="0" smtClean="0">
                <a:latin typeface="Consolas" panose="020B0609020204030204" pitchFamily="49" charset="0"/>
                <a:ea typeface="Calibri" panose="020F0502020204030204" pitchFamily="34" charset="0"/>
                <a:cs typeface="Consolas" panose="020B0609020204030204" pitchFamily="49" charset="0"/>
              </a:rPr>
              <a:t> </a:t>
            </a:r>
            <a:r>
              <a:rPr lang="en-US" sz="2200" dirty="0">
                <a:latin typeface="Consolas" panose="020B0609020204030204" pitchFamily="49" charset="0"/>
                <a:ea typeface="Calibri" panose="020F0502020204030204" pitchFamily="34" charset="0"/>
                <a:cs typeface="Consolas" panose="020B0609020204030204" pitchFamily="49" charset="0"/>
              </a:rPr>
              <a:t>name</a:t>
            </a:r>
            <a:r>
              <a:rPr lang="en-US" sz="2200" i="1" dirty="0">
                <a:latin typeface="Calibri" panose="020F0502020204030204" pitchFamily="34" charset="0"/>
                <a:ea typeface="Calibri" panose="020F0502020204030204" pitchFamily="34" charset="0"/>
                <a:cs typeface="Times New Roman" panose="02020603050405020304" pitchFamily="18" charset="0"/>
              </a:rPr>
              <a:t>  </a:t>
            </a:r>
            <a:r>
              <a:rPr lang="en-US" sz="2200" i="1" dirty="0">
                <a:solidFill>
                  <a:schemeClr val="accent1">
                    <a:lumMod val="75000"/>
                  </a:schemeClr>
                </a:solidFill>
                <a:latin typeface="Calibri" panose="020F0502020204030204" pitchFamily="34" charset="0"/>
                <a:ea typeface="Calibri" panose="020F0502020204030204" pitchFamily="34" charset="0"/>
                <a:cs typeface="Times New Roman" panose="02020603050405020304" pitchFamily="18" charset="0"/>
              </a:rPr>
              <a:t>create a directory</a:t>
            </a:r>
          </a:p>
          <a:p>
            <a:pPr marL="0" marR="0" indent="0">
              <a:lnSpc>
                <a:spcPct val="107000"/>
              </a:lnSpc>
              <a:spcBef>
                <a:spcPts val="0"/>
              </a:spcBef>
              <a:spcAft>
                <a:spcPts val="100"/>
              </a:spcAft>
              <a:buNone/>
              <a:tabLst>
                <a:tab pos="2914650" algn="l"/>
              </a:tabLst>
            </a:pPr>
            <a:r>
              <a:rPr lang="en-US" sz="2200" dirty="0" err="1" smtClean="0">
                <a:latin typeface="Consolas" panose="020B0609020204030204" pitchFamily="49" charset="0"/>
                <a:ea typeface="Calibri" panose="020F0502020204030204" pitchFamily="34" charset="0"/>
                <a:cs typeface="Consolas" panose="020B0609020204030204" pitchFamily="49" charset="0"/>
              </a:rPr>
              <a:t>rm</a:t>
            </a:r>
            <a:r>
              <a:rPr lang="en-US" sz="2200" dirty="0" smtClean="0">
                <a:latin typeface="Calibri" panose="020F0502020204030204" pitchFamily="34" charset="0"/>
                <a:ea typeface="Calibri" panose="020F0502020204030204" pitchFamily="34" charset="0"/>
                <a:cs typeface="Times New Roman" panose="02020603050405020304" pitchFamily="18" charset="0"/>
              </a:rPr>
              <a:t>  </a:t>
            </a:r>
            <a:r>
              <a:rPr lang="en-US" sz="2200" i="1" dirty="0">
                <a:solidFill>
                  <a:schemeClr val="accent1">
                    <a:lumMod val="75000"/>
                  </a:schemeClr>
                </a:solidFill>
                <a:latin typeface="Calibri" panose="020F0502020204030204" pitchFamily="34" charset="0"/>
                <a:ea typeface="Calibri" panose="020F0502020204030204" pitchFamily="34" charset="0"/>
                <a:cs typeface="Times New Roman" panose="02020603050405020304" pitchFamily="18" charset="0"/>
              </a:rPr>
              <a:t>remove (delete) file</a:t>
            </a:r>
            <a:r>
              <a:rPr lang="en-US" sz="2200" i="1" dirty="0">
                <a:latin typeface="Calibri" panose="020F0502020204030204" pitchFamily="34" charset="0"/>
                <a:ea typeface="Calibri" panose="020F0502020204030204" pitchFamily="34" charset="0"/>
                <a:cs typeface="Times New Roman" panose="02020603050405020304" pitchFamily="18" charset="0"/>
              </a:rPr>
              <a:t>	</a:t>
            </a:r>
            <a:endParaRPr lang="en-US" sz="2200" i="1" dirty="0" smtClean="0">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100"/>
              </a:spcAft>
              <a:buNone/>
              <a:tabLst>
                <a:tab pos="2914650" algn="l"/>
              </a:tabLst>
            </a:pPr>
            <a:r>
              <a:rPr lang="en-US" sz="2200" dirty="0" err="1" smtClean="0">
                <a:latin typeface="Consolas" panose="020B0609020204030204" pitchFamily="49" charset="0"/>
                <a:ea typeface="Calibri" panose="020F0502020204030204" pitchFamily="34" charset="0"/>
                <a:cs typeface="Consolas" panose="020B0609020204030204" pitchFamily="49" charset="0"/>
              </a:rPr>
              <a:t>rm</a:t>
            </a:r>
            <a:r>
              <a:rPr lang="en-US" sz="2200" dirty="0" smtClean="0">
                <a:latin typeface="Consolas" panose="020B0609020204030204" pitchFamily="49" charset="0"/>
                <a:ea typeface="Calibri" panose="020F0502020204030204" pitchFamily="34" charset="0"/>
                <a:cs typeface="Consolas" panose="020B0609020204030204" pitchFamily="49" charset="0"/>
              </a:rPr>
              <a:t> </a:t>
            </a:r>
            <a:r>
              <a:rPr lang="en-US" sz="2200" dirty="0">
                <a:latin typeface="Consolas" panose="020B0609020204030204" pitchFamily="49" charset="0"/>
                <a:ea typeface="Calibri" panose="020F0502020204030204" pitchFamily="34" charset="0"/>
                <a:cs typeface="Consolas" panose="020B0609020204030204" pitchFamily="49" charset="0"/>
              </a:rPr>
              <a:t>-r</a:t>
            </a:r>
            <a:r>
              <a:rPr lang="en-US" sz="2200" i="1" dirty="0">
                <a:latin typeface="Calibri" panose="020F0502020204030204" pitchFamily="34" charset="0"/>
                <a:ea typeface="Calibri" panose="020F0502020204030204" pitchFamily="34" charset="0"/>
                <a:cs typeface="Times New Roman" panose="02020603050405020304" pitchFamily="18" charset="0"/>
              </a:rPr>
              <a:t>  </a:t>
            </a:r>
            <a:r>
              <a:rPr lang="en-US" sz="2200" i="1" dirty="0">
                <a:solidFill>
                  <a:schemeClr val="accent1">
                    <a:lumMod val="75000"/>
                  </a:schemeClr>
                </a:solidFill>
                <a:latin typeface="Calibri" panose="020F0502020204030204" pitchFamily="34" charset="0"/>
                <a:ea typeface="Calibri" panose="020F0502020204030204" pitchFamily="34" charset="0"/>
                <a:cs typeface="Times New Roman" panose="02020603050405020304" pitchFamily="18" charset="0"/>
              </a:rPr>
              <a:t>remove a directory</a:t>
            </a:r>
            <a:r>
              <a:rPr lang="en-US" sz="2200" i="1" dirty="0">
                <a:latin typeface="Calibri" panose="020F0502020204030204" pitchFamily="34" charset="0"/>
                <a:ea typeface="Calibri" panose="020F0502020204030204" pitchFamily="34" charset="0"/>
                <a:cs typeface="Times New Roman" panose="02020603050405020304" pitchFamily="18" charset="0"/>
              </a:rPr>
              <a:t>	</a:t>
            </a:r>
            <a:endParaRPr lang="en-US" sz="2200" i="1" dirty="0" smtClean="0">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100"/>
              </a:spcAft>
              <a:buNone/>
              <a:tabLst>
                <a:tab pos="2914650" algn="l"/>
              </a:tabLst>
            </a:pPr>
            <a:r>
              <a:rPr lang="en-US" sz="2200" dirty="0" err="1" smtClean="0">
                <a:latin typeface="Consolas" panose="020B0609020204030204" pitchFamily="49" charset="0"/>
                <a:ea typeface="Calibri" panose="020F0502020204030204" pitchFamily="34" charset="0"/>
                <a:cs typeface="Consolas" panose="020B0609020204030204" pitchFamily="49" charset="0"/>
              </a:rPr>
              <a:t>cp</a:t>
            </a:r>
            <a:r>
              <a:rPr lang="en-US" sz="2200" dirty="0" smtClean="0">
                <a:latin typeface="Consolas" panose="020B0609020204030204" pitchFamily="49" charset="0"/>
                <a:ea typeface="Calibri" panose="020F0502020204030204" pitchFamily="34" charset="0"/>
                <a:cs typeface="Consolas" panose="020B0609020204030204" pitchFamily="49" charset="0"/>
              </a:rPr>
              <a:t> </a:t>
            </a:r>
            <a:r>
              <a:rPr lang="en-US" sz="2200" dirty="0">
                <a:latin typeface="Consolas" panose="020B0609020204030204" pitchFamily="49" charset="0"/>
                <a:ea typeface="Calibri" panose="020F0502020204030204" pitchFamily="34" charset="0"/>
                <a:cs typeface="Consolas" panose="020B0609020204030204" pitchFamily="49" charset="0"/>
              </a:rPr>
              <a:t>origin destination</a:t>
            </a:r>
            <a:r>
              <a:rPr lang="en-US" sz="2200" i="1" dirty="0">
                <a:latin typeface="Calibri" panose="020F0502020204030204" pitchFamily="34" charset="0"/>
                <a:ea typeface="Calibri" panose="020F0502020204030204" pitchFamily="34" charset="0"/>
                <a:cs typeface="Times New Roman" panose="02020603050405020304" pitchFamily="18" charset="0"/>
              </a:rPr>
              <a:t>  </a:t>
            </a:r>
            <a:r>
              <a:rPr lang="en-US" sz="2200" i="1" dirty="0">
                <a:solidFill>
                  <a:schemeClr val="accent1">
                    <a:lumMod val="75000"/>
                  </a:schemeClr>
                </a:solidFill>
                <a:latin typeface="Calibri" panose="020F0502020204030204" pitchFamily="34" charset="0"/>
                <a:ea typeface="Calibri" panose="020F0502020204030204" pitchFamily="34" charset="0"/>
                <a:cs typeface="Times New Roman" panose="02020603050405020304" pitchFamily="18" charset="0"/>
              </a:rPr>
              <a:t>copy a file</a:t>
            </a:r>
          </a:p>
          <a:p>
            <a:pPr marL="0" marR="0" indent="0">
              <a:lnSpc>
                <a:spcPct val="107000"/>
              </a:lnSpc>
              <a:spcBef>
                <a:spcPts val="0"/>
              </a:spcBef>
              <a:spcAft>
                <a:spcPts val="100"/>
              </a:spcAft>
              <a:buNone/>
              <a:tabLst>
                <a:tab pos="2914650" algn="l"/>
              </a:tabLst>
            </a:pPr>
            <a:r>
              <a:rPr lang="en-US" sz="2200" dirty="0" err="1" smtClean="0">
                <a:latin typeface="Consolas" panose="020B0609020204030204" pitchFamily="49" charset="0"/>
                <a:ea typeface="Calibri" panose="020F0502020204030204" pitchFamily="34" charset="0"/>
                <a:cs typeface="Consolas" panose="020B0609020204030204" pitchFamily="49" charset="0"/>
              </a:rPr>
              <a:t>cp</a:t>
            </a:r>
            <a:r>
              <a:rPr lang="en-US" sz="2200" dirty="0" smtClean="0">
                <a:latin typeface="Consolas" panose="020B0609020204030204" pitchFamily="49" charset="0"/>
                <a:ea typeface="Calibri" panose="020F0502020204030204" pitchFamily="34" charset="0"/>
                <a:cs typeface="Consolas" panose="020B0609020204030204" pitchFamily="49" charset="0"/>
              </a:rPr>
              <a:t> </a:t>
            </a:r>
            <a:r>
              <a:rPr lang="en-US" sz="2200" dirty="0">
                <a:latin typeface="Consolas" panose="020B0609020204030204" pitchFamily="49" charset="0"/>
                <a:ea typeface="Calibri" panose="020F0502020204030204" pitchFamily="34" charset="0"/>
                <a:cs typeface="Consolas" panose="020B0609020204030204" pitchFamily="49" charset="0"/>
              </a:rPr>
              <a:t>-r origin destination</a:t>
            </a:r>
            <a:r>
              <a:rPr lang="en-US" sz="2200" i="1" dirty="0">
                <a:latin typeface="Calibri" panose="020F0502020204030204" pitchFamily="34" charset="0"/>
                <a:ea typeface="Calibri" panose="020F0502020204030204" pitchFamily="34" charset="0"/>
                <a:cs typeface="Times New Roman" panose="02020603050405020304" pitchFamily="18" charset="0"/>
              </a:rPr>
              <a:t>  </a:t>
            </a:r>
            <a:r>
              <a:rPr lang="en-US" sz="2200" i="1" dirty="0">
                <a:solidFill>
                  <a:schemeClr val="accent1">
                    <a:lumMod val="75000"/>
                  </a:schemeClr>
                </a:solidFill>
                <a:latin typeface="Calibri" panose="020F0502020204030204" pitchFamily="34" charset="0"/>
                <a:ea typeface="Calibri" panose="020F0502020204030204" pitchFamily="34" charset="0"/>
                <a:cs typeface="Times New Roman" panose="02020603050405020304" pitchFamily="18" charset="0"/>
              </a:rPr>
              <a:t>copy a directory and its contents recursively</a:t>
            </a:r>
          </a:p>
          <a:p>
            <a:pPr marL="0" indent="0">
              <a:lnSpc>
                <a:spcPct val="107000"/>
              </a:lnSpc>
              <a:spcBef>
                <a:spcPts val="0"/>
              </a:spcBef>
              <a:spcAft>
                <a:spcPts val="100"/>
              </a:spcAft>
              <a:buNone/>
              <a:tabLst>
                <a:tab pos="2914650" algn="l"/>
              </a:tabLst>
            </a:pPr>
            <a:r>
              <a:rPr lang="en-US" sz="2200" dirty="0">
                <a:latin typeface="Consolas" panose="020B0609020204030204" pitchFamily="49" charset="0"/>
                <a:ea typeface="Calibri" panose="020F0502020204030204" pitchFamily="34" charset="0"/>
                <a:cs typeface="Consolas" panose="020B0609020204030204" pitchFamily="49" charset="0"/>
              </a:rPr>
              <a:t>mv origin destination </a:t>
            </a:r>
            <a:r>
              <a:rPr lang="en-US" sz="2200" i="1" dirty="0">
                <a:latin typeface="Calibri" panose="020F0502020204030204" pitchFamily="34" charset="0"/>
                <a:ea typeface="Calibri" panose="020F0502020204030204" pitchFamily="34" charset="0"/>
                <a:cs typeface="Times New Roman" panose="02020603050405020304" pitchFamily="18" charset="0"/>
              </a:rPr>
              <a:t> </a:t>
            </a:r>
            <a:r>
              <a:rPr lang="en-US" sz="2200" i="1" dirty="0">
                <a:solidFill>
                  <a:schemeClr val="accent1">
                    <a:lumMod val="75000"/>
                  </a:schemeClr>
                </a:solidFill>
                <a:latin typeface="Calibri" panose="020F0502020204030204" pitchFamily="34" charset="0"/>
                <a:ea typeface="Calibri" panose="020F0502020204030204" pitchFamily="34" charset="0"/>
                <a:cs typeface="Times New Roman" panose="02020603050405020304" pitchFamily="18" charset="0"/>
              </a:rPr>
              <a:t>move or rename a file</a:t>
            </a:r>
          </a:p>
          <a:p>
            <a:pPr marL="0" marR="0" indent="0">
              <a:lnSpc>
                <a:spcPct val="107000"/>
              </a:lnSpc>
              <a:spcBef>
                <a:spcPts val="0"/>
              </a:spcBef>
              <a:spcAft>
                <a:spcPts val="400"/>
              </a:spcAft>
              <a:buNone/>
              <a:tabLst>
                <a:tab pos="2914650" algn="l"/>
              </a:tabLst>
            </a:pPr>
            <a:r>
              <a:rPr lang="en-US" sz="2200" dirty="0" err="1" smtClean="0">
                <a:latin typeface="Calibri" panose="020F0502020204030204" pitchFamily="34" charset="0"/>
                <a:ea typeface="Calibri" panose="020F0502020204030204" pitchFamily="34" charset="0"/>
                <a:cs typeface="Times New Roman" panose="02020603050405020304" pitchFamily="18" charset="0"/>
              </a:rPr>
              <a:t>chmod</a:t>
            </a:r>
            <a:r>
              <a:rPr lang="en-US" sz="2200" dirty="0" smtClean="0">
                <a:latin typeface="Calibri" panose="020F0502020204030204" pitchFamily="34" charset="0"/>
                <a:ea typeface="Calibri" panose="020F0502020204030204" pitchFamily="34" charset="0"/>
                <a:cs typeface="Times New Roman" panose="02020603050405020304" pitchFamily="18" charset="0"/>
              </a:rPr>
              <a:t> </a:t>
            </a:r>
            <a:r>
              <a:rPr lang="en-US" sz="2200" dirty="0" err="1" smtClean="0">
                <a:latin typeface="Calibri" panose="020F0502020204030204" pitchFamily="34" charset="0"/>
                <a:ea typeface="Calibri" panose="020F0502020204030204" pitchFamily="34" charset="0"/>
                <a:cs typeface="Times New Roman" panose="02020603050405020304" pitchFamily="18" charset="0"/>
              </a:rPr>
              <a:t>g+rw</a:t>
            </a:r>
            <a:r>
              <a:rPr lang="en-US" sz="2200" dirty="0" smtClean="0">
                <a:latin typeface="Calibri" panose="020F0502020204030204" pitchFamily="34" charset="0"/>
                <a:ea typeface="Calibri" panose="020F0502020204030204" pitchFamily="34" charset="0"/>
                <a:cs typeface="Times New Roman" panose="02020603050405020304" pitchFamily="18" charset="0"/>
              </a:rPr>
              <a:t> filename</a:t>
            </a:r>
            <a:r>
              <a:rPr lang="en-US" sz="2200" dirty="0">
                <a:latin typeface="Consolas" panose="020B0609020204030204" pitchFamily="49" charset="0"/>
                <a:ea typeface="Calibri" panose="020F0502020204030204" pitchFamily="34" charset="0"/>
                <a:cs typeface="Consolas" panose="020B0609020204030204" pitchFamily="49" charset="0"/>
              </a:rPr>
              <a:t> </a:t>
            </a:r>
            <a:r>
              <a:rPr lang="en-US" sz="2200" i="1" dirty="0">
                <a:latin typeface="Calibri" panose="020F0502020204030204" pitchFamily="34" charset="0"/>
                <a:ea typeface="Calibri" panose="020F0502020204030204" pitchFamily="34" charset="0"/>
                <a:cs typeface="Times New Roman" panose="02020603050405020304" pitchFamily="18" charset="0"/>
              </a:rPr>
              <a:t> </a:t>
            </a:r>
            <a:r>
              <a:rPr lang="en-US" sz="2200" i="1" dirty="0" smtClean="0">
                <a:solidFill>
                  <a:schemeClr val="accent1">
                    <a:lumMod val="75000"/>
                  </a:schemeClr>
                </a:solidFill>
                <a:latin typeface="Calibri" panose="020F0502020204030204" pitchFamily="34" charset="0"/>
                <a:ea typeface="Calibri" panose="020F0502020204030204" pitchFamily="34" charset="0"/>
                <a:cs typeface="Times New Roman" panose="02020603050405020304" pitchFamily="18" charset="0"/>
              </a:rPr>
              <a:t>set the file to be readable and writeable by group members </a:t>
            </a:r>
            <a:endParaRPr lang="en-US" sz="2200"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sz="2200" dirty="0" smtClean="0">
              <a:latin typeface="Consolas" panose="020B0609020204030204" pitchFamily="49" charset="0"/>
              <a:ea typeface="Calibri" panose="020F0502020204030204" pitchFamily="34" charset="0"/>
              <a:cs typeface="Consolas" panose="020B0609020204030204" pitchFamily="49" charset="0"/>
            </a:endParaRPr>
          </a:p>
          <a:p>
            <a:pPr marL="0" indent="0">
              <a:buNone/>
            </a:pPr>
            <a:r>
              <a:rPr lang="en-US" sz="2200" dirty="0" err="1" smtClean="0">
                <a:latin typeface="Consolas" panose="020B0609020204030204" pitchFamily="49" charset="0"/>
                <a:ea typeface="Calibri" panose="020F0502020204030204" pitchFamily="34" charset="0"/>
                <a:cs typeface="Consolas" panose="020B0609020204030204" pitchFamily="49" charset="0"/>
              </a:rPr>
              <a:t>hdfs</a:t>
            </a:r>
            <a:r>
              <a:rPr lang="en-US" sz="2200" dirty="0" smtClean="0">
                <a:latin typeface="Consolas" panose="020B0609020204030204" pitchFamily="49" charset="0"/>
                <a:ea typeface="Calibri" panose="020F0502020204030204" pitchFamily="34" charset="0"/>
                <a:cs typeface="Consolas" panose="020B0609020204030204" pitchFamily="49" charset="0"/>
              </a:rPr>
              <a:t> </a:t>
            </a:r>
            <a:r>
              <a:rPr lang="en-US" sz="2200" dirty="0" err="1">
                <a:latin typeface="Consolas" panose="020B0609020204030204" pitchFamily="49" charset="0"/>
                <a:ea typeface="Calibri" panose="020F0502020204030204" pitchFamily="34" charset="0"/>
                <a:cs typeface="Consolas" panose="020B0609020204030204" pitchFamily="49" charset="0"/>
              </a:rPr>
              <a:t>dfs</a:t>
            </a:r>
            <a:r>
              <a:rPr lang="en-US" sz="2200" dirty="0">
                <a:latin typeface="Consolas" panose="020B0609020204030204" pitchFamily="49" charset="0"/>
                <a:ea typeface="Calibri" panose="020F0502020204030204" pitchFamily="34" charset="0"/>
                <a:cs typeface="Consolas" panose="020B0609020204030204" pitchFamily="49" charset="0"/>
              </a:rPr>
              <a:t> -</a:t>
            </a:r>
            <a:r>
              <a:rPr lang="en-US" sz="2200" dirty="0" smtClean="0">
                <a:latin typeface="Consolas" panose="020B0609020204030204" pitchFamily="49" charset="0"/>
                <a:ea typeface="Calibri" panose="020F0502020204030204" pitchFamily="34" charset="0"/>
                <a:cs typeface="Consolas" panose="020B0609020204030204" pitchFamily="49" charset="0"/>
              </a:rPr>
              <a:t>ls directory</a:t>
            </a:r>
            <a:r>
              <a:rPr lang="en-US" sz="2200" i="1" dirty="0" smtClean="0">
                <a:latin typeface="Calibri" panose="020F0502020204030204" pitchFamily="34" charset="0"/>
                <a:ea typeface="Calibri" panose="020F0502020204030204" pitchFamily="34" charset="0"/>
                <a:cs typeface="Times New Roman" panose="02020603050405020304" pitchFamily="18" charset="0"/>
              </a:rPr>
              <a:t>   </a:t>
            </a:r>
            <a:r>
              <a:rPr lang="en-US" sz="2200" i="1" dirty="0">
                <a:solidFill>
                  <a:schemeClr val="accent1">
                    <a:lumMod val="75000"/>
                  </a:schemeClr>
                </a:solidFill>
                <a:latin typeface="Calibri" panose="020F0502020204030204" pitchFamily="34" charset="0"/>
                <a:ea typeface="Calibri" panose="020F0502020204030204" pitchFamily="34" charset="0"/>
                <a:cs typeface="Times New Roman" panose="02020603050405020304" pitchFamily="18" charset="0"/>
              </a:rPr>
              <a:t>list the files in the </a:t>
            </a:r>
            <a:r>
              <a:rPr lang="en-US" sz="2200" i="1" dirty="0" smtClean="0">
                <a:solidFill>
                  <a:schemeClr val="accent1">
                    <a:lumMod val="75000"/>
                  </a:schemeClr>
                </a:solidFill>
                <a:latin typeface="Calibri" panose="020F0502020204030204" pitchFamily="34" charset="0"/>
                <a:ea typeface="Calibri" panose="020F0502020204030204" pitchFamily="34" charset="0"/>
                <a:cs typeface="Times New Roman" panose="02020603050405020304" pitchFamily="18" charset="0"/>
              </a:rPr>
              <a:t>specified directory </a:t>
            </a:r>
            <a:r>
              <a:rPr lang="en-US" sz="2200" i="1" dirty="0">
                <a:solidFill>
                  <a:schemeClr val="accent1">
                    <a:lumMod val="75000"/>
                  </a:schemeClr>
                </a:solidFill>
                <a:latin typeface="Calibri" panose="020F0502020204030204" pitchFamily="34" charset="0"/>
                <a:ea typeface="Calibri" panose="020F0502020204030204" pitchFamily="34" charset="0"/>
                <a:cs typeface="Times New Roman" panose="02020603050405020304" pitchFamily="18" charset="0"/>
              </a:rPr>
              <a:t>of the Hadoop File </a:t>
            </a:r>
            <a:r>
              <a:rPr lang="en-US" sz="2200" i="1" dirty="0" smtClean="0">
                <a:solidFill>
                  <a:schemeClr val="accent1">
                    <a:lumMod val="75000"/>
                  </a:schemeClr>
                </a:solidFill>
                <a:latin typeface="Calibri" panose="020F0502020204030204" pitchFamily="34" charset="0"/>
                <a:ea typeface="Calibri" panose="020F0502020204030204" pitchFamily="34" charset="0"/>
                <a:cs typeface="Times New Roman" panose="02020603050405020304" pitchFamily="18" charset="0"/>
              </a:rPr>
              <a:t>System</a:t>
            </a:r>
          </a:p>
          <a:p>
            <a:pPr marL="0" indent="0">
              <a:buNone/>
            </a:pPr>
            <a:r>
              <a:rPr lang="en-US" sz="2200" i="1" dirty="0">
                <a:solidFill>
                  <a:schemeClr val="accent1">
                    <a:lumMod val="75000"/>
                  </a:schemeClr>
                </a:solidFill>
                <a:latin typeface="Calibri" panose="020F0502020204030204" pitchFamily="34" charset="0"/>
                <a:ea typeface="Calibri" panose="020F0502020204030204" pitchFamily="34" charset="0"/>
                <a:cs typeface="Times New Roman" panose="02020603050405020304" pitchFamily="18" charset="0"/>
              </a:rPr>
              <a:t>	</a:t>
            </a:r>
            <a:r>
              <a:rPr lang="en-US" sz="2200" i="1" dirty="0" smtClean="0">
                <a:solidFill>
                  <a:schemeClr val="accent1">
                    <a:lumMod val="75000"/>
                  </a:schemeClr>
                </a:solidFill>
                <a:latin typeface="Calibri" panose="020F0502020204030204" pitchFamily="34" charset="0"/>
                <a:ea typeface="Calibri" panose="020F0502020204030204" pitchFamily="34" charset="0"/>
                <a:cs typeface="Times New Roman" panose="02020603050405020304" pitchFamily="18" charset="0"/>
              </a:rPr>
              <a:t>		             Hadoop has no concept of a “current” directory</a:t>
            </a:r>
            <a:endParaRPr lang="en-US" sz="2200" i="1" dirty="0">
              <a:solidFill>
                <a:schemeClr val="accent1">
                  <a:lumMod val="75000"/>
                </a:schemeClr>
              </a:solidFill>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68654633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2"/>
          <p:cNvSpPr>
            <a:spLocks noGrp="1" noChangeArrowheads="1"/>
          </p:cNvSpPr>
          <p:nvPr>
            <p:ph type="title"/>
          </p:nvPr>
        </p:nvSpPr>
        <p:spPr>
          <a:xfrm>
            <a:off x="4984626" y="1118785"/>
            <a:ext cx="6675120" cy="1756341"/>
          </a:xfrm>
        </p:spPr>
        <p:txBody>
          <a:bodyPr>
            <a:normAutofit fontScale="90000"/>
          </a:bodyPr>
          <a:lstStyle/>
          <a:p>
            <a:pPr algn="ctr"/>
            <a:r>
              <a:rPr lang="en-US" sz="3600" b="1" dirty="0"/>
              <a:t>CyberGIS is Geographic Information Science and Systems based on advanced cyberinfrastructure.</a:t>
            </a:r>
          </a:p>
        </p:txBody>
      </p:sp>
      <p:sp>
        <p:nvSpPr>
          <p:cNvPr id="2" name="Rectangle 1"/>
          <p:cNvSpPr/>
          <p:nvPr/>
        </p:nvSpPr>
        <p:spPr>
          <a:xfrm>
            <a:off x="4984626" y="3068964"/>
            <a:ext cx="6675120" cy="3235373"/>
          </a:xfrm>
          <a:prstGeom prst="rect">
            <a:avLst/>
          </a:prstGeom>
        </p:spPr>
        <p:txBody>
          <a:bodyPr wrap="square">
            <a:spAutoFit/>
          </a:bodyPr>
          <a:lstStyle/>
          <a:p>
            <a:pPr lvl="1" indent="-457200" algn="ctr">
              <a:lnSpc>
                <a:spcPct val="80000"/>
              </a:lnSpc>
              <a:spcAft>
                <a:spcPts val="1200"/>
              </a:spcAft>
            </a:pPr>
            <a:endParaRPr lang="en-US" sz="3200" dirty="0" smtClean="0">
              <a:latin typeface="+mj-lt"/>
              <a:ea typeface="ＭＳ Ｐゴシック" pitchFamily="-112" charset="-128"/>
              <a:cs typeface="ＭＳ Ｐゴシック" pitchFamily="-112" charset="-128"/>
            </a:endParaRPr>
          </a:p>
          <a:p>
            <a:pPr lvl="1" indent="-457200" algn="ctr">
              <a:lnSpc>
                <a:spcPct val="80000"/>
              </a:lnSpc>
              <a:spcAft>
                <a:spcPts val="1200"/>
              </a:spcAft>
            </a:pPr>
            <a:r>
              <a:rPr lang="en-US" sz="3200" dirty="0" smtClean="0">
                <a:latin typeface="+mj-lt"/>
                <a:ea typeface="ＭＳ Ｐゴシック" pitchFamily="-112" charset="-128"/>
                <a:cs typeface="ＭＳ Ｐゴシック" pitchFamily="-112" charset="-128"/>
              </a:rPr>
              <a:t>Big </a:t>
            </a:r>
            <a:r>
              <a:rPr lang="en-US" sz="3200" dirty="0">
                <a:latin typeface="+mj-lt"/>
                <a:ea typeface="ＭＳ Ｐゴシック" pitchFamily="-112" charset="-128"/>
                <a:cs typeface="ＭＳ Ｐゴシック" pitchFamily="-112" charset="-128"/>
              </a:rPr>
              <a:t>Data</a:t>
            </a:r>
          </a:p>
          <a:p>
            <a:pPr lvl="1" indent="-457200" algn="ctr">
              <a:lnSpc>
                <a:spcPct val="80000"/>
              </a:lnSpc>
              <a:spcAft>
                <a:spcPts val="1200"/>
              </a:spcAft>
            </a:pPr>
            <a:r>
              <a:rPr lang="en-US" sz="3200" dirty="0">
                <a:latin typeface="+mj-lt"/>
                <a:ea typeface="ＭＳ Ｐゴシック" pitchFamily="-112" charset="-128"/>
                <a:cs typeface="ＭＳ Ｐゴシック" pitchFamily="-112" charset="-128"/>
              </a:rPr>
              <a:t>Big Compute</a:t>
            </a:r>
          </a:p>
          <a:p>
            <a:pPr lvl="1" indent="-457200" algn="ctr">
              <a:lnSpc>
                <a:spcPct val="80000"/>
              </a:lnSpc>
              <a:spcAft>
                <a:spcPts val="1200"/>
              </a:spcAft>
            </a:pPr>
            <a:r>
              <a:rPr lang="en-US" sz="3200" dirty="0">
                <a:latin typeface="+mj-lt"/>
                <a:ea typeface="ＭＳ Ｐゴシック" pitchFamily="-112" charset="-128"/>
                <a:cs typeface="ＭＳ Ｐゴシック" pitchFamily="-112" charset="-128"/>
              </a:rPr>
              <a:t>Big Collaboration</a:t>
            </a:r>
          </a:p>
          <a:p>
            <a:pPr lvl="1" indent="-457200" algn="ctr">
              <a:lnSpc>
                <a:spcPct val="80000"/>
              </a:lnSpc>
              <a:spcAft>
                <a:spcPts val="1200"/>
              </a:spcAft>
            </a:pPr>
            <a:r>
              <a:rPr lang="en-US" sz="3200" dirty="0">
                <a:latin typeface="+mj-lt"/>
                <a:ea typeface="ＭＳ Ｐゴシック" pitchFamily="-112" charset="-128"/>
                <a:cs typeface="ＭＳ Ｐゴシック" pitchFamily="-112" charset="-128"/>
              </a:rPr>
              <a:t>Big Problems </a:t>
            </a:r>
          </a:p>
          <a:p>
            <a:pPr lvl="1" indent="-457200" algn="ctr">
              <a:lnSpc>
                <a:spcPct val="80000"/>
              </a:lnSpc>
              <a:spcAft>
                <a:spcPts val="1200"/>
              </a:spcAft>
            </a:pPr>
            <a:endParaRPr lang="en-US" sz="3200" dirty="0">
              <a:latin typeface="+mj-lt"/>
              <a:ea typeface="ＭＳ Ｐゴシック" pitchFamily="-112" charset="-128"/>
              <a:cs typeface="ＭＳ Ｐゴシック" pitchFamily="-112" charset="-128"/>
            </a:endParaRPr>
          </a:p>
        </p:txBody>
      </p:sp>
      <p:pic>
        <p:nvPicPr>
          <p:cNvPr id="3" name="Picture 2"/>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85482" y="1364494"/>
            <a:ext cx="3968500" cy="4745327"/>
          </a:xfrm>
          <a:prstGeom prst="rect">
            <a:avLst/>
          </a:prstGeom>
        </p:spPr>
      </p:pic>
    </p:spTree>
    <p:extLst>
      <p:ext uri="{BB962C8B-B14F-4D97-AF65-F5344CB8AC3E}">
        <p14:creationId xmlns:p14="http://schemas.microsoft.com/office/powerpoint/2010/main" val="11291999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File system</a:t>
            </a:r>
            <a:endParaRPr lang="en-US" dirty="0"/>
          </a:p>
        </p:txBody>
      </p:sp>
      <p:sp>
        <p:nvSpPr>
          <p:cNvPr id="3" name="Content Placeholder 2"/>
          <p:cNvSpPr>
            <a:spLocks noGrp="1"/>
          </p:cNvSpPr>
          <p:nvPr>
            <p:ph idx="1"/>
          </p:nvPr>
        </p:nvSpPr>
        <p:spPr>
          <a:xfrm>
            <a:off x="838200" y="1825625"/>
            <a:ext cx="11353800" cy="4351338"/>
          </a:xfrm>
        </p:spPr>
        <p:txBody>
          <a:bodyPr>
            <a:normAutofit/>
          </a:bodyPr>
          <a:lstStyle/>
          <a:p>
            <a:pPr marL="0" indent="0">
              <a:buNone/>
              <a:tabLst>
                <a:tab pos="3206750" algn="l"/>
                <a:tab pos="7997825" algn="l"/>
              </a:tabLst>
            </a:pPr>
            <a:r>
              <a:rPr lang="en-US" sz="2200" b="1" dirty="0"/>
              <a:t>Purpose	Path	Shortcut</a:t>
            </a:r>
            <a:endParaRPr lang="en-US" sz="2200" dirty="0"/>
          </a:p>
          <a:p>
            <a:pPr marL="0" indent="0">
              <a:buNone/>
              <a:tabLst>
                <a:tab pos="3206750" algn="l"/>
                <a:tab pos="7997825" algn="l"/>
              </a:tabLst>
            </a:pPr>
            <a:r>
              <a:rPr lang="en-US" sz="2200" dirty="0">
                <a:latin typeface="Consolas" panose="020B0609020204030204" pitchFamily="49" charset="0"/>
                <a:cs typeface="Consolas" panose="020B0609020204030204" pitchFamily="49" charset="0"/>
              </a:rPr>
              <a:t>Home Directory	/home/</a:t>
            </a:r>
            <a:r>
              <a:rPr lang="en-US" sz="2200" dirty="0" err="1">
                <a:latin typeface="Consolas" panose="020B0609020204030204" pitchFamily="49" charset="0"/>
                <a:cs typeface="Consolas" panose="020B0609020204030204" pitchFamily="49" charset="0"/>
              </a:rPr>
              <a:t>userid</a:t>
            </a:r>
            <a:r>
              <a:rPr lang="en-US" sz="2200" dirty="0">
                <a:latin typeface="Consolas" panose="020B0609020204030204" pitchFamily="49" charset="0"/>
                <a:cs typeface="Consolas" panose="020B0609020204030204" pitchFamily="49" charset="0"/>
              </a:rPr>
              <a:t>	~</a:t>
            </a:r>
          </a:p>
          <a:p>
            <a:pPr marL="0" indent="0">
              <a:buNone/>
              <a:tabLst>
                <a:tab pos="3206750" algn="l"/>
                <a:tab pos="7997825" algn="l"/>
              </a:tabLst>
            </a:pPr>
            <a:r>
              <a:rPr lang="en-US" sz="2200" dirty="0">
                <a:latin typeface="Consolas" panose="020B0609020204030204" pitchFamily="49" charset="0"/>
                <a:cs typeface="Consolas" panose="020B0609020204030204" pitchFamily="49" charset="0"/>
              </a:rPr>
              <a:t>All Projects 	/</a:t>
            </a:r>
            <a:r>
              <a:rPr lang="en-US" sz="2200" dirty="0" err="1">
                <a:latin typeface="Consolas" panose="020B0609020204030204" pitchFamily="49" charset="0"/>
                <a:cs typeface="Consolas" panose="020B0609020204030204" pitchFamily="49" charset="0"/>
              </a:rPr>
              <a:t>gpfs</a:t>
            </a:r>
            <a:r>
              <a:rPr lang="en-US" sz="2200" dirty="0">
                <a:latin typeface="Consolas" panose="020B0609020204030204" pitchFamily="49" charset="0"/>
                <a:cs typeface="Consolas" panose="020B0609020204030204" pitchFamily="49" charset="0"/>
              </a:rPr>
              <a:t>/</a:t>
            </a:r>
            <a:r>
              <a:rPr lang="en-US" sz="2200" dirty="0" err="1">
                <a:latin typeface="Consolas" panose="020B0609020204030204" pitchFamily="49" charset="0"/>
                <a:cs typeface="Consolas" panose="020B0609020204030204" pitchFamily="49" charset="0"/>
              </a:rPr>
              <a:t>largeblockFS</a:t>
            </a:r>
            <a:r>
              <a:rPr lang="en-US" sz="2200" dirty="0">
                <a:latin typeface="Consolas" panose="020B0609020204030204" pitchFamily="49" charset="0"/>
                <a:cs typeface="Consolas" panose="020B0609020204030204" pitchFamily="49" charset="0"/>
              </a:rPr>
              <a:t>/project	/projects</a:t>
            </a:r>
          </a:p>
          <a:p>
            <a:pPr marL="0" indent="0">
              <a:buNone/>
              <a:tabLst>
                <a:tab pos="3206750" algn="l"/>
                <a:tab pos="7997825" algn="l"/>
              </a:tabLst>
            </a:pPr>
            <a:r>
              <a:rPr lang="en-US" sz="2200" dirty="0" smtClean="0">
                <a:latin typeface="Consolas" panose="020B0609020204030204" pitchFamily="49" charset="0"/>
                <a:cs typeface="Consolas" panose="020B0609020204030204" pitchFamily="49" charset="0"/>
              </a:rPr>
              <a:t>Course Project</a:t>
            </a:r>
            <a:r>
              <a:rPr lang="en-US" sz="2200" dirty="0">
                <a:latin typeface="Consolas" panose="020B0609020204030204" pitchFamily="49" charset="0"/>
                <a:cs typeface="Consolas" panose="020B0609020204030204" pitchFamily="49" charset="0"/>
              </a:rPr>
              <a:t>		/</a:t>
            </a:r>
            <a:r>
              <a:rPr lang="en-US" sz="2200" dirty="0" smtClean="0">
                <a:latin typeface="Consolas" panose="020B0609020204030204" pitchFamily="49" charset="0"/>
                <a:cs typeface="Consolas" panose="020B0609020204030204" pitchFamily="49" charset="0"/>
              </a:rPr>
              <a:t>projects/class/g479</a:t>
            </a:r>
            <a:endParaRPr lang="en-US" sz="2200" dirty="0">
              <a:latin typeface="Consolas" panose="020B0609020204030204" pitchFamily="49" charset="0"/>
              <a:cs typeface="Consolas" panose="020B0609020204030204" pitchFamily="49" charset="0"/>
            </a:endParaRPr>
          </a:p>
          <a:p>
            <a:pPr marL="0" indent="0">
              <a:buNone/>
              <a:tabLst>
                <a:tab pos="3206750" algn="l"/>
                <a:tab pos="7997825" algn="l"/>
              </a:tabLst>
            </a:pPr>
            <a:r>
              <a:rPr lang="en-US" sz="2200" dirty="0">
                <a:latin typeface="Consolas" panose="020B0609020204030204" pitchFamily="49" charset="0"/>
                <a:cs typeface="Consolas" panose="020B0609020204030204" pitchFamily="49" charset="0"/>
              </a:rPr>
              <a:t>Scratch	/</a:t>
            </a:r>
            <a:r>
              <a:rPr lang="en-US" sz="2200" dirty="0" err="1">
                <a:latin typeface="Consolas" panose="020B0609020204030204" pitchFamily="49" charset="0"/>
                <a:cs typeface="Consolas" panose="020B0609020204030204" pitchFamily="49" charset="0"/>
              </a:rPr>
              <a:t>gpfs</a:t>
            </a:r>
            <a:r>
              <a:rPr lang="en-US" sz="2200" dirty="0">
                <a:latin typeface="Consolas" panose="020B0609020204030204" pitchFamily="49" charset="0"/>
                <a:cs typeface="Consolas" panose="020B0609020204030204" pitchFamily="49" charset="0"/>
              </a:rPr>
              <a:t>/</a:t>
            </a:r>
            <a:r>
              <a:rPr lang="en-US" sz="2200" dirty="0" err="1">
                <a:latin typeface="Consolas" panose="020B0609020204030204" pitchFamily="49" charset="0"/>
                <a:cs typeface="Consolas" panose="020B0609020204030204" pitchFamily="49" charset="0"/>
              </a:rPr>
              <a:t>largeblockFS</a:t>
            </a:r>
            <a:r>
              <a:rPr lang="en-US" sz="2200" dirty="0">
                <a:latin typeface="Consolas" panose="020B0609020204030204" pitchFamily="49" charset="0"/>
                <a:cs typeface="Consolas" panose="020B0609020204030204" pitchFamily="49" charset="0"/>
              </a:rPr>
              <a:t>/scratch	/</a:t>
            </a:r>
            <a:r>
              <a:rPr lang="en-US" sz="2200" dirty="0" err="1">
                <a:latin typeface="Consolas" panose="020B0609020204030204" pitchFamily="49" charset="0"/>
                <a:cs typeface="Consolas" panose="020B0609020204030204" pitchFamily="49" charset="0"/>
              </a:rPr>
              <a:t>gpfs_scratch</a:t>
            </a:r>
            <a:endParaRPr lang="en-US" sz="2200" dirty="0">
              <a:latin typeface="Consolas" panose="020B0609020204030204" pitchFamily="49" charset="0"/>
              <a:cs typeface="Consolas" panose="020B0609020204030204" pitchFamily="49" charset="0"/>
            </a:endParaRPr>
          </a:p>
          <a:p>
            <a:pPr marL="0" indent="0">
              <a:buNone/>
              <a:tabLst>
                <a:tab pos="3206750" algn="l"/>
                <a:tab pos="7997825" algn="l"/>
              </a:tabLst>
            </a:pPr>
            <a:r>
              <a:rPr lang="en-US" sz="2200" dirty="0">
                <a:latin typeface="Consolas" panose="020B0609020204030204" pitchFamily="49" charset="0"/>
                <a:cs typeface="Consolas" panose="020B0609020204030204" pitchFamily="49" charset="0"/>
              </a:rPr>
              <a:t>Software	/</a:t>
            </a:r>
            <a:r>
              <a:rPr lang="en-US" sz="2200" dirty="0" err="1">
                <a:latin typeface="Consolas" panose="020B0609020204030204" pitchFamily="49" charset="0"/>
                <a:cs typeface="Consolas" panose="020B0609020204030204" pitchFamily="49" charset="0"/>
              </a:rPr>
              <a:t>gpfs</a:t>
            </a:r>
            <a:r>
              <a:rPr lang="en-US" sz="2200" dirty="0">
                <a:latin typeface="Consolas" panose="020B0609020204030204" pitchFamily="49" charset="0"/>
                <a:cs typeface="Consolas" panose="020B0609020204030204" pitchFamily="49" charset="0"/>
              </a:rPr>
              <a:t>/</a:t>
            </a:r>
            <a:r>
              <a:rPr lang="en-US" sz="2200" dirty="0" err="1">
                <a:latin typeface="Consolas" panose="020B0609020204030204" pitchFamily="49" charset="0"/>
                <a:cs typeface="Consolas" panose="020B0609020204030204" pitchFamily="49" charset="0"/>
              </a:rPr>
              <a:t>smallblockFS</a:t>
            </a:r>
            <a:r>
              <a:rPr lang="en-US" sz="2200" dirty="0">
                <a:latin typeface="Consolas" panose="020B0609020204030204" pitchFamily="49" charset="0"/>
                <a:cs typeface="Consolas" panose="020B0609020204030204" pitchFamily="49" charset="0"/>
              </a:rPr>
              <a:t>/</a:t>
            </a:r>
            <a:r>
              <a:rPr lang="en-US" sz="2200" dirty="0" err="1">
                <a:latin typeface="Consolas" panose="020B0609020204030204" pitchFamily="49" charset="0"/>
                <a:cs typeface="Consolas" panose="020B0609020204030204" pitchFamily="49" charset="0"/>
              </a:rPr>
              <a:t>sw</a:t>
            </a:r>
            <a:r>
              <a:rPr lang="en-US" sz="2200" dirty="0">
                <a:latin typeface="Consolas" panose="020B0609020204030204" pitchFamily="49" charset="0"/>
                <a:cs typeface="Consolas" panose="020B0609020204030204" pitchFamily="49" charset="0"/>
              </a:rPr>
              <a:t>	/</a:t>
            </a:r>
            <a:r>
              <a:rPr lang="en-US" sz="2200" dirty="0" err="1">
                <a:latin typeface="Consolas" panose="020B0609020204030204" pitchFamily="49" charset="0"/>
                <a:cs typeface="Consolas" panose="020B0609020204030204" pitchFamily="49" charset="0"/>
              </a:rPr>
              <a:t>sw</a:t>
            </a:r>
            <a:endParaRPr lang="en-US" sz="2200" dirty="0">
              <a:latin typeface="Consolas" panose="020B0609020204030204" pitchFamily="49" charset="0"/>
              <a:cs typeface="Consolas" panose="020B0609020204030204" pitchFamily="49" charset="0"/>
            </a:endParaRPr>
          </a:p>
          <a:p>
            <a:pPr marL="0" indent="0">
              <a:buNone/>
              <a:tabLst>
                <a:tab pos="3206750" algn="l"/>
                <a:tab pos="7997825" algn="l"/>
              </a:tabLst>
            </a:pPr>
            <a:endParaRPr lang="en-US" sz="2200" dirty="0"/>
          </a:p>
        </p:txBody>
      </p:sp>
    </p:spTree>
    <p:extLst>
      <p:ext uri="{BB962C8B-B14F-4D97-AF65-F5344CB8AC3E}">
        <p14:creationId xmlns:p14="http://schemas.microsoft.com/office/powerpoint/2010/main" val="392820361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Parallel Applications</a:t>
            </a:r>
            <a:endParaRPr lang="en-US" dirty="0"/>
          </a:p>
        </p:txBody>
      </p:sp>
      <p:sp>
        <p:nvSpPr>
          <p:cNvPr id="4" name="Slide Number Placeholder 3"/>
          <p:cNvSpPr>
            <a:spLocks noGrp="1"/>
          </p:cNvSpPr>
          <p:nvPr>
            <p:ph type="sldNum" sz="quarter" idx="12"/>
          </p:nvPr>
        </p:nvSpPr>
        <p:spPr/>
        <p:txBody>
          <a:bodyPr/>
          <a:lstStyle/>
          <a:p>
            <a:pPr>
              <a:defRPr/>
            </a:pPr>
            <a:fld id="{DE206020-7C56-44A2-A043-767FD6C2FFC7}" type="slidenum">
              <a:rPr lang="en-US" smtClean="0"/>
              <a:pPr>
                <a:defRPr/>
              </a:pPr>
              <a:t>21</a:t>
            </a:fld>
            <a:endParaRPr lang="en-US" dirty="0"/>
          </a:p>
        </p:txBody>
      </p:sp>
      <p:sp>
        <p:nvSpPr>
          <p:cNvPr id="5" name="Rectangle 4"/>
          <p:cNvSpPr/>
          <p:nvPr/>
        </p:nvSpPr>
        <p:spPr>
          <a:xfrm>
            <a:off x="3183577" y="6396595"/>
            <a:ext cx="5824847" cy="369332"/>
          </a:xfrm>
          <a:prstGeom prst="rect">
            <a:avLst/>
          </a:prstGeom>
        </p:spPr>
        <p:txBody>
          <a:bodyPr wrap="square">
            <a:spAutoFit/>
          </a:bodyPr>
          <a:lstStyle/>
          <a:p>
            <a:r>
              <a:rPr lang="en-US" dirty="0">
                <a:solidFill>
                  <a:schemeClr val="bg1">
                    <a:lumMod val="20000"/>
                    <a:lumOff val="80000"/>
                  </a:schemeClr>
                </a:solidFill>
              </a:rPr>
              <a:t>http</a:t>
            </a:r>
            <a:r>
              <a:rPr lang="en-US">
                <a:solidFill>
                  <a:schemeClr val="bg1">
                    <a:lumMod val="20000"/>
                    <a:lumOff val="80000"/>
                  </a:schemeClr>
                </a:solidFill>
              </a:rPr>
              <a:t>://hydrology.usu.edu/taudem/taudem5/index.html</a:t>
            </a:r>
            <a:endParaRPr lang="en-US" dirty="0">
              <a:solidFill>
                <a:schemeClr val="bg1">
                  <a:lumMod val="20000"/>
                  <a:lumOff val="80000"/>
                </a:schemeClr>
              </a:solidFill>
            </a:endParaRPr>
          </a:p>
        </p:txBody>
      </p:sp>
      <p:pic>
        <p:nvPicPr>
          <p:cNvPr id="6" name="Picture 2" descr="http://cybergis.illinois.edu/assets/img/projects/res_proj_taudem.jpg"/>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auto">
          <a:xfrm>
            <a:off x="2230807" y="1875441"/>
            <a:ext cx="7730384" cy="4108752"/>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357507723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Cumberland County </a:t>
            </a:r>
            <a:r>
              <a:rPr lang="en-US" smtClean="0"/>
              <a:t>1m DEM </a:t>
            </a:r>
            <a:r>
              <a:rPr lang="en-US" dirty="0" smtClean="0"/>
              <a:t>from Lidar</a:t>
            </a:r>
            <a:endParaRPr lang="en-US" dirty="0"/>
          </a:p>
        </p:txBody>
      </p:sp>
      <p:pic>
        <p:nvPicPr>
          <p:cNvPr id="5" name="Content Placeholder 4"/>
          <p:cNvPicPr>
            <a:picLocks noGrp="1" noChangeAspect="1"/>
          </p:cNvPicPr>
          <p:nvPr>
            <p:ph idx="1"/>
          </p:nvPr>
        </p:nvPicPr>
        <p:blipFill>
          <a:blip r:embed="rId2" cstate="email">
            <a:extLst>
              <a:ext uri="{28A0092B-C50C-407E-A947-70E740481C1C}">
                <a14:useLocalDpi xmlns:a14="http://schemas.microsoft.com/office/drawing/2010/main"/>
              </a:ext>
            </a:extLst>
          </a:blip>
          <a:stretch>
            <a:fillRect/>
          </a:stretch>
        </p:blipFill>
        <p:spPr>
          <a:xfrm>
            <a:off x="3028950" y="1325564"/>
            <a:ext cx="6134100" cy="5257800"/>
          </a:xfrm>
        </p:spPr>
      </p:pic>
      <p:sp>
        <p:nvSpPr>
          <p:cNvPr id="4" name="Slide Number Placeholder 3"/>
          <p:cNvSpPr>
            <a:spLocks noGrp="1"/>
          </p:cNvSpPr>
          <p:nvPr>
            <p:ph type="sldNum" sz="quarter" idx="12"/>
          </p:nvPr>
        </p:nvSpPr>
        <p:spPr/>
        <p:txBody>
          <a:bodyPr/>
          <a:lstStyle/>
          <a:p>
            <a:pPr>
              <a:defRPr/>
            </a:pPr>
            <a:fld id="{DE206020-7C56-44A2-A043-767FD6C2FFC7}" type="slidenum">
              <a:rPr lang="en-US" smtClean="0"/>
              <a:pPr>
                <a:defRPr/>
              </a:pPr>
              <a:t>22</a:t>
            </a:fld>
            <a:endParaRPr lang="en-US" dirty="0"/>
          </a:p>
        </p:txBody>
      </p:sp>
    </p:spTree>
    <p:extLst>
      <p:ext uri="{BB962C8B-B14F-4D97-AF65-F5344CB8AC3E}">
        <p14:creationId xmlns:p14="http://schemas.microsoft.com/office/powerpoint/2010/main" val="374394260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Pit Remove DEM</a:t>
            </a:r>
            <a:endParaRPr lang="en-US" dirty="0"/>
          </a:p>
        </p:txBody>
      </p:sp>
      <p:sp>
        <p:nvSpPr>
          <p:cNvPr id="3" name="Content Placeholder 2"/>
          <p:cNvSpPr>
            <a:spLocks noGrp="1"/>
          </p:cNvSpPr>
          <p:nvPr>
            <p:ph idx="1"/>
          </p:nvPr>
        </p:nvSpPr>
        <p:spPr>
          <a:xfrm>
            <a:off x="1120000" y="1473798"/>
            <a:ext cx="10820988" cy="5384202"/>
          </a:xfrm>
        </p:spPr>
        <p:txBody>
          <a:bodyPr>
            <a:normAutofit fontScale="92500" lnSpcReduction="10000"/>
          </a:bodyPr>
          <a:lstStyle/>
          <a:p>
            <a:r>
              <a:rPr lang="en-US" sz="2400" dirty="0" smtClean="0"/>
              <a:t>Get </a:t>
            </a:r>
            <a:r>
              <a:rPr lang="en-US" sz="2400" dirty="0"/>
              <a:t>your own compute node to work </a:t>
            </a:r>
            <a:r>
              <a:rPr lang="en-US" sz="2400" dirty="0" smtClean="0"/>
              <a:t>on</a:t>
            </a:r>
          </a:p>
          <a:p>
            <a:pPr marL="225425" indent="0">
              <a:buNone/>
            </a:pPr>
            <a:r>
              <a:rPr lang="en-US" sz="2400" dirty="0" smtClean="0"/>
              <a:t>(called an interactive session)</a:t>
            </a:r>
            <a:endParaRPr lang="en-US" sz="2400" dirty="0"/>
          </a:p>
          <a:p>
            <a:pPr marL="225425" indent="-225425">
              <a:buNone/>
            </a:pPr>
            <a:r>
              <a:rPr lang="en-US" sz="2000" dirty="0" err="1">
                <a:solidFill>
                  <a:schemeClr val="bg1">
                    <a:lumMod val="20000"/>
                    <a:lumOff val="80000"/>
                  </a:schemeClr>
                </a:solidFill>
                <a:latin typeface="Consolas" panose="020B0609020204030204" pitchFamily="49" charset="0"/>
                <a:cs typeface="Consolas" panose="020B0609020204030204" pitchFamily="49" charset="0"/>
              </a:rPr>
              <a:t>qsub</a:t>
            </a:r>
            <a:r>
              <a:rPr lang="en-US" sz="2000" dirty="0">
                <a:solidFill>
                  <a:schemeClr val="bg1">
                    <a:lumMod val="20000"/>
                    <a:lumOff val="80000"/>
                  </a:schemeClr>
                </a:solidFill>
                <a:latin typeface="Consolas" panose="020B0609020204030204" pitchFamily="49" charset="0"/>
                <a:cs typeface="Consolas" panose="020B0609020204030204" pitchFamily="49" charset="0"/>
              </a:rPr>
              <a:t> -I -l </a:t>
            </a:r>
            <a:r>
              <a:rPr lang="en-US" sz="2000" dirty="0" err="1">
                <a:solidFill>
                  <a:schemeClr val="bg1">
                    <a:lumMod val="20000"/>
                    <a:lumOff val="80000"/>
                  </a:schemeClr>
                </a:solidFill>
                <a:latin typeface="Consolas" panose="020B0609020204030204" pitchFamily="49" charset="0"/>
                <a:cs typeface="Consolas" panose="020B0609020204030204" pitchFamily="49" charset="0"/>
              </a:rPr>
              <a:t>walltime</a:t>
            </a:r>
            <a:r>
              <a:rPr lang="en-US" sz="2000" dirty="0">
                <a:solidFill>
                  <a:schemeClr val="bg1">
                    <a:lumMod val="20000"/>
                    <a:lumOff val="80000"/>
                  </a:schemeClr>
                </a:solidFill>
                <a:latin typeface="Consolas" panose="020B0609020204030204" pitchFamily="49" charset="0"/>
                <a:cs typeface="Consolas" panose="020B0609020204030204" pitchFamily="49" charset="0"/>
              </a:rPr>
              <a:t>=0:30:00</a:t>
            </a:r>
          </a:p>
          <a:p>
            <a:endParaRPr lang="en-US" sz="2200" dirty="0" smtClean="0">
              <a:solidFill>
                <a:schemeClr val="bg1">
                  <a:lumMod val="20000"/>
                  <a:lumOff val="80000"/>
                </a:schemeClr>
              </a:solidFill>
              <a:latin typeface="Consolas" panose="020B0609020204030204" pitchFamily="49" charset="0"/>
              <a:cs typeface="Consolas" panose="020B0609020204030204" pitchFamily="49" charset="0"/>
            </a:endParaRPr>
          </a:p>
          <a:p>
            <a:r>
              <a:rPr lang="en-US" sz="2400" dirty="0"/>
              <a:t>Run TauDEM</a:t>
            </a:r>
          </a:p>
          <a:p>
            <a:pPr marL="0" indent="0">
              <a:buNone/>
            </a:pPr>
            <a:r>
              <a:rPr lang="en-US" sz="2200" dirty="0" smtClean="0">
                <a:solidFill>
                  <a:schemeClr val="bg1">
                    <a:lumMod val="20000"/>
                    <a:lumOff val="80000"/>
                  </a:schemeClr>
                </a:solidFill>
                <a:latin typeface="Consolas" panose="020B0609020204030204" pitchFamily="49" charset="0"/>
                <a:cs typeface="Consolas" panose="020B0609020204030204" pitchFamily="49" charset="0"/>
              </a:rPr>
              <a:t>module </a:t>
            </a:r>
            <a:r>
              <a:rPr lang="en-US" sz="2200" dirty="0">
                <a:solidFill>
                  <a:schemeClr val="bg1">
                    <a:lumMod val="20000"/>
                    <a:lumOff val="80000"/>
                  </a:schemeClr>
                </a:solidFill>
                <a:latin typeface="Consolas" panose="020B0609020204030204" pitchFamily="49" charset="0"/>
                <a:cs typeface="Consolas" panose="020B0609020204030204" pitchFamily="49" charset="0"/>
              </a:rPr>
              <a:t>load </a:t>
            </a:r>
            <a:r>
              <a:rPr lang="en-US" sz="2200" dirty="0" err="1">
                <a:solidFill>
                  <a:schemeClr val="bg1">
                    <a:lumMod val="20000"/>
                    <a:lumOff val="80000"/>
                  </a:schemeClr>
                </a:solidFill>
                <a:latin typeface="Consolas" panose="020B0609020204030204" pitchFamily="49" charset="0"/>
                <a:cs typeface="Consolas" panose="020B0609020204030204" pitchFamily="49" charset="0"/>
              </a:rPr>
              <a:t>mpich</a:t>
            </a:r>
            <a:r>
              <a:rPr lang="en-US" sz="2200" dirty="0">
                <a:solidFill>
                  <a:schemeClr val="bg1">
                    <a:lumMod val="20000"/>
                    <a:lumOff val="80000"/>
                  </a:schemeClr>
                </a:solidFill>
                <a:latin typeface="Consolas" panose="020B0609020204030204" pitchFamily="49" charset="0"/>
                <a:cs typeface="Consolas" panose="020B0609020204030204" pitchFamily="49" charset="0"/>
              </a:rPr>
              <a:t> </a:t>
            </a:r>
            <a:r>
              <a:rPr lang="en-US" sz="2200" dirty="0" err="1" smtClean="0">
                <a:solidFill>
                  <a:schemeClr val="bg1">
                    <a:lumMod val="20000"/>
                    <a:lumOff val="80000"/>
                  </a:schemeClr>
                </a:solidFill>
                <a:latin typeface="Consolas" panose="020B0609020204030204" pitchFamily="49" charset="0"/>
                <a:cs typeface="Consolas" panose="020B0609020204030204" pitchFamily="49" charset="0"/>
              </a:rPr>
              <a:t>taudem</a:t>
            </a:r>
            <a:endParaRPr lang="en-US" sz="2200" dirty="0" smtClean="0">
              <a:solidFill>
                <a:schemeClr val="bg1">
                  <a:lumMod val="20000"/>
                  <a:lumOff val="80000"/>
                </a:schemeClr>
              </a:solidFill>
              <a:latin typeface="Consolas" panose="020B0609020204030204" pitchFamily="49" charset="0"/>
              <a:cs typeface="Consolas" panose="020B0609020204030204" pitchFamily="49" charset="0"/>
            </a:endParaRPr>
          </a:p>
          <a:p>
            <a:pPr marL="0" indent="0">
              <a:buNone/>
            </a:pPr>
            <a:r>
              <a:rPr lang="en-US" sz="2200" dirty="0" err="1" smtClean="0">
                <a:solidFill>
                  <a:schemeClr val="bg1">
                    <a:lumMod val="20000"/>
                    <a:lumOff val="80000"/>
                  </a:schemeClr>
                </a:solidFill>
                <a:latin typeface="Consolas" panose="020B0609020204030204" pitchFamily="49" charset="0"/>
                <a:cs typeface="Consolas" panose="020B0609020204030204" pitchFamily="49" charset="0"/>
              </a:rPr>
              <a:t>mkdir</a:t>
            </a:r>
            <a:r>
              <a:rPr lang="en-US" sz="2200" dirty="0" smtClean="0">
                <a:solidFill>
                  <a:schemeClr val="bg1">
                    <a:lumMod val="20000"/>
                    <a:lumOff val="80000"/>
                  </a:schemeClr>
                </a:solidFill>
                <a:latin typeface="Consolas" panose="020B0609020204030204" pitchFamily="49" charset="0"/>
                <a:cs typeface="Consolas" panose="020B0609020204030204" pitchFamily="49" charset="0"/>
              </a:rPr>
              <a:t> ~/output</a:t>
            </a:r>
            <a:endParaRPr lang="en-US" sz="2200" dirty="0">
              <a:solidFill>
                <a:schemeClr val="bg1">
                  <a:lumMod val="20000"/>
                  <a:lumOff val="80000"/>
                </a:schemeClr>
              </a:solidFill>
              <a:latin typeface="Consolas" panose="020B0609020204030204" pitchFamily="49" charset="0"/>
              <a:cs typeface="Consolas" panose="020B0609020204030204" pitchFamily="49" charset="0"/>
            </a:endParaRPr>
          </a:p>
          <a:p>
            <a:pPr marL="225425" indent="-225425">
              <a:buNone/>
            </a:pPr>
            <a:r>
              <a:rPr lang="en-US" sz="2200" dirty="0" err="1">
                <a:solidFill>
                  <a:schemeClr val="bg1">
                    <a:lumMod val="20000"/>
                    <a:lumOff val="80000"/>
                  </a:schemeClr>
                </a:solidFill>
                <a:latin typeface="Consolas" panose="020B0609020204030204" pitchFamily="49" charset="0"/>
                <a:cs typeface="Consolas" panose="020B0609020204030204" pitchFamily="49" charset="0"/>
              </a:rPr>
              <a:t>mpirun</a:t>
            </a:r>
            <a:r>
              <a:rPr lang="en-US" sz="2200" dirty="0">
                <a:solidFill>
                  <a:schemeClr val="bg1">
                    <a:lumMod val="20000"/>
                    <a:lumOff val="80000"/>
                  </a:schemeClr>
                </a:solidFill>
                <a:latin typeface="Consolas" panose="020B0609020204030204" pitchFamily="49" charset="0"/>
                <a:cs typeface="Consolas" panose="020B0609020204030204" pitchFamily="49" charset="0"/>
              </a:rPr>
              <a:t> -n 20 </a:t>
            </a:r>
            <a:r>
              <a:rPr lang="en-US" sz="2200" dirty="0" err="1">
                <a:solidFill>
                  <a:schemeClr val="bg1">
                    <a:lumMod val="20000"/>
                    <a:lumOff val="80000"/>
                  </a:schemeClr>
                </a:solidFill>
                <a:latin typeface="Consolas" panose="020B0609020204030204" pitchFamily="49" charset="0"/>
                <a:cs typeface="Consolas" panose="020B0609020204030204" pitchFamily="49" charset="0"/>
              </a:rPr>
              <a:t>pitremove</a:t>
            </a:r>
            <a:r>
              <a:rPr lang="en-US" sz="2200" dirty="0">
                <a:solidFill>
                  <a:schemeClr val="bg1">
                    <a:lumMod val="20000"/>
                    <a:lumOff val="80000"/>
                  </a:schemeClr>
                </a:solidFill>
                <a:latin typeface="Consolas" panose="020B0609020204030204" pitchFamily="49" charset="0"/>
                <a:cs typeface="Consolas" panose="020B0609020204030204" pitchFamily="49" charset="0"/>
              </a:rPr>
              <a:t> -z /</a:t>
            </a:r>
            <a:r>
              <a:rPr lang="en-US" sz="2200" dirty="0" err="1" smtClean="0">
                <a:solidFill>
                  <a:schemeClr val="bg1">
                    <a:lumMod val="20000"/>
                    <a:lumOff val="80000"/>
                  </a:schemeClr>
                </a:solidFill>
                <a:latin typeface="Consolas" panose="020B0609020204030204" pitchFamily="49" charset="0"/>
                <a:cs typeface="Consolas" panose="020B0609020204030204" pitchFamily="49" charset="0"/>
              </a:rPr>
              <a:t>gpfs_scratch</a:t>
            </a:r>
            <a:r>
              <a:rPr lang="en-US" sz="2200" dirty="0" smtClean="0">
                <a:solidFill>
                  <a:schemeClr val="bg1">
                    <a:lumMod val="20000"/>
                    <a:lumOff val="80000"/>
                  </a:schemeClr>
                </a:solidFill>
                <a:latin typeface="Consolas" panose="020B0609020204030204" pitchFamily="49" charset="0"/>
                <a:cs typeface="Consolas" panose="020B0609020204030204" pitchFamily="49" charset="0"/>
              </a:rPr>
              <a:t>/</a:t>
            </a:r>
            <a:r>
              <a:rPr lang="en-US" sz="2200" dirty="0" err="1" smtClean="0">
                <a:solidFill>
                  <a:schemeClr val="bg1">
                    <a:lumMod val="20000"/>
                    <a:lumOff val="80000"/>
                  </a:schemeClr>
                </a:solidFill>
                <a:latin typeface="Consolas" panose="020B0609020204030204" pitchFamily="49" charset="0"/>
                <a:cs typeface="Consolas" panose="020B0609020204030204" pitchFamily="49" charset="0"/>
              </a:rPr>
              <a:t>il_lidar</a:t>
            </a:r>
            <a:r>
              <a:rPr lang="en-US" sz="2200" dirty="0" smtClean="0">
                <a:solidFill>
                  <a:schemeClr val="bg1">
                    <a:lumMod val="20000"/>
                    <a:lumOff val="80000"/>
                  </a:schemeClr>
                </a:solidFill>
                <a:latin typeface="Consolas" panose="020B0609020204030204" pitchFamily="49" charset="0"/>
                <a:cs typeface="Consolas" panose="020B0609020204030204" pitchFamily="49" charset="0"/>
              </a:rPr>
              <a:t>/</a:t>
            </a:r>
            <a:r>
              <a:rPr lang="en-US" sz="2200" dirty="0" err="1" smtClean="0">
                <a:solidFill>
                  <a:schemeClr val="bg1">
                    <a:lumMod val="20000"/>
                    <a:lumOff val="80000"/>
                  </a:schemeClr>
                </a:solidFill>
                <a:latin typeface="Consolas" panose="020B0609020204030204" pitchFamily="49" charset="0"/>
                <a:cs typeface="Consolas" panose="020B0609020204030204" pitchFamily="49" charset="0"/>
              </a:rPr>
              <a:t>geotiff</a:t>
            </a:r>
            <a:r>
              <a:rPr lang="en-US" sz="2200" dirty="0" smtClean="0">
                <a:solidFill>
                  <a:schemeClr val="bg1">
                    <a:lumMod val="20000"/>
                    <a:lumOff val="80000"/>
                  </a:schemeClr>
                </a:solidFill>
                <a:latin typeface="Consolas" panose="020B0609020204030204" pitchFamily="49" charset="0"/>
                <a:cs typeface="Consolas" panose="020B0609020204030204" pitchFamily="49" charset="0"/>
              </a:rPr>
              <a:t>/</a:t>
            </a:r>
            <a:r>
              <a:rPr lang="en-US" sz="2200" dirty="0" err="1" smtClean="0">
                <a:solidFill>
                  <a:schemeClr val="bg1">
                    <a:lumMod val="20000"/>
                    <a:lumOff val="80000"/>
                  </a:schemeClr>
                </a:solidFill>
                <a:latin typeface="Consolas" panose="020B0609020204030204" pitchFamily="49" charset="0"/>
                <a:cs typeface="Consolas" panose="020B0609020204030204" pitchFamily="49" charset="0"/>
              </a:rPr>
              <a:t>uncompress</a:t>
            </a:r>
            <a:r>
              <a:rPr lang="en-US" sz="2200" dirty="0">
                <a:solidFill>
                  <a:schemeClr val="bg1">
                    <a:lumMod val="20000"/>
                    <a:lumOff val="80000"/>
                  </a:schemeClr>
                </a:solidFill>
                <a:latin typeface="Consolas" panose="020B0609020204030204" pitchFamily="49" charset="0"/>
                <a:cs typeface="Consolas" panose="020B0609020204030204" pitchFamily="49" charset="0"/>
              </a:rPr>
              <a:t>/ -</a:t>
            </a:r>
            <a:r>
              <a:rPr lang="en-US" sz="2200" dirty="0" err="1">
                <a:solidFill>
                  <a:schemeClr val="bg1">
                    <a:lumMod val="20000"/>
                    <a:lumOff val="80000"/>
                  </a:schemeClr>
                </a:solidFill>
                <a:latin typeface="Consolas" panose="020B0609020204030204" pitchFamily="49" charset="0"/>
                <a:cs typeface="Consolas" panose="020B0609020204030204" pitchFamily="49" charset="0"/>
              </a:rPr>
              <a:t>fel</a:t>
            </a:r>
            <a:r>
              <a:rPr lang="en-US" sz="2200" dirty="0">
                <a:solidFill>
                  <a:schemeClr val="bg1">
                    <a:lumMod val="20000"/>
                    <a:lumOff val="80000"/>
                  </a:schemeClr>
                </a:solidFill>
                <a:latin typeface="Consolas" panose="020B0609020204030204" pitchFamily="49" charset="0"/>
                <a:cs typeface="Consolas" panose="020B0609020204030204" pitchFamily="49" charset="0"/>
              </a:rPr>
              <a:t> $HOME/output</a:t>
            </a:r>
            <a:r>
              <a:rPr lang="en-US" sz="2200" dirty="0" smtClean="0">
                <a:solidFill>
                  <a:schemeClr val="bg1">
                    <a:lumMod val="20000"/>
                    <a:lumOff val="80000"/>
                  </a:schemeClr>
                </a:solidFill>
                <a:latin typeface="Consolas" panose="020B0609020204030204" pitchFamily="49" charset="0"/>
                <a:cs typeface="Consolas" panose="020B0609020204030204" pitchFamily="49" charset="0"/>
              </a:rPr>
              <a:t>/</a:t>
            </a:r>
          </a:p>
          <a:p>
            <a:endParaRPr lang="en-US" sz="2200" dirty="0">
              <a:solidFill>
                <a:schemeClr val="bg1">
                  <a:lumMod val="20000"/>
                  <a:lumOff val="80000"/>
                </a:schemeClr>
              </a:solidFill>
              <a:latin typeface="Consolas" panose="020B0609020204030204" pitchFamily="49" charset="0"/>
              <a:cs typeface="Consolas" panose="020B0609020204030204" pitchFamily="49" charset="0"/>
            </a:endParaRPr>
          </a:p>
          <a:p>
            <a:r>
              <a:rPr lang="en-US" sz="2400" dirty="0"/>
              <a:t>Open another terminal to view CPU usage</a:t>
            </a:r>
          </a:p>
          <a:p>
            <a:pPr marL="0" indent="0">
              <a:buNone/>
            </a:pPr>
            <a:r>
              <a:rPr lang="en-US" sz="2200" dirty="0" smtClean="0">
                <a:solidFill>
                  <a:schemeClr val="bg1">
                    <a:lumMod val="20000"/>
                    <a:lumOff val="80000"/>
                  </a:schemeClr>
                </a:solidFill>
                <a:cs typeface="Consolas" panose="020B0609020204030204" pitchFamily="49" charset="0"/>
              </a:rPr>
              <a:t>Right-click the </a:t>
            </a:r>
            <a:r>
              <a:rPr lang="en-US" sz="2200" dirty="0" err="1" smtClean="0">
                <a:solidFill>
                  <a:schemeClr val="bg1">
                    <a:lumMod val="20000"/>
                    <a:lumOff val="80000"/>
                  </a:schemeClr>
                </a:solidFill>
                <a:cs typeface="Consolas" panose="020B0609020204030204" pitchFamily="49" charset="0"/>
              </a:rPr>
              <a:t>MobaXTerm</a:t>
            </a:r>
            <a:r>
              <a:rPr lang="en-US" sz="2200" dirty="0" smtClean="0">
                <a:solidFill>
                  <a:schemeClr val="bg1">
                    <a:lumMod val="20000"/>
                    <a:lumOff val="80000"/>
                  </a:schemeClr>
                </a:solidFill>
                <a:cs typeface="Consolas" panose="020B0609020204030204" pitchFamily="49" charset="0"/>
              </a:rPr>
              <a:t> tab, click Duplicate tab. Log in again.</a:t>
            </a:r>
          </a:p>
          <a:p>
            <a:pPr marL="0" indent="0">
              <a:buNone/>
            </a:pPr>
            <a:r>
              <a:rPr lang="en-US" sz="2200" dirty="0" smtClean="0">
                <a:solidFill>
                  <a:schemeClr val="bg1">
                    <a:lumMod val="20000"/>
                    <a:lumOff val="80000"/>
                  </a:schemeClr>
                </a:solidFill>
                <a:cs typeface="Consolas" panose="020B0609020204030204" pitchFamily="49" charset="0"/>
              </a:rPr>
              <a:t>Then, </a:t>
            </a:r>
            <a:r>
              <a:rPr lang="en-US" sz="2200" dirty="0" err="1" smtClean="0">
                <a:solidFill>
                  <a:schemeClr val="bg1">
                    <a:lumMod val="20000"/>
                    <a:lumOff val="80000"/>
                  </a:schemeClr>
                </a:solidFill>
                <a:cs typeface="Consolas" panose="020B0609020204030204" pitchFamily="49" charset="0"/>
              </a:rPr>
              <a:t>ssh</a:t>
            </a:r>
            <a:r>
              <a:rPr lang="en-US" sz="2200" dirty="0" smtClean="0">
                <a:solidFill>
                  <a:schemeClr val="bg1">
                    <a:lumMod val="20000"/>
                    <a:lumOff val="80000"/>
                  </a:schemeClr>
                </a:solidFill>
                <a:cs typeface="Consolas" panose="020B0609020204030204" pitchFamily="49" charset="0"/>
              </a:rPr>
              <a:t> into the node that your TauDEM job is running on. If your prompt in your other window says username@cg-cmp12, then you would enter </a:t>
            </a:r>
            <a:r>
              <a:rPr lang="en-US" sz="2200" dirty="0" err="1">
                <a:solidFill>
                  <a:schemeClr val="bg1">
                    <a:lumMod val="20000"/>
                    <a:lumOff val="80000"/>
                  </a:schemeClr>
                </a:solidFill>
                <a:latin typeface="Consolas" panose="020B0609020204030204" pitchFamily="49" charset="0"/>
                <a:cs typeface="Consolas" panose="020B0609020204030204" pitchFamily="49" charset="0"/>
              </a:rPr>
              <a:t>ssh</a:t>
            </a:r>
            <a:r>
              <a:rPr lang="en-US" sz="2200" dirty="0">
                <a:solidFill>
                  <a:schemeClr val="bg1">
                    <a:lumMod val="20000"/>
                    <a:lumOff val="80000"/>
                  </a:schemeClr>
                </a:solidFill>
                <a:latin typeface="Consolas" panose="020B0609020204030204" pitchFamily="49" charset="0"/>
                <a:cs typeface="Consolas" panose="020B0609020204030204" pitchFamily="49" charset="0"/>
              </a:rPr>
              <a:t> cg-cmp12</a:t>
            </a:r>
            <a:r>
              <a:rPr lang="en-US" sz="2200" dirty="0" smtClean="0">
                <a:solidFill>
                  <a:schemeClr val="bg1">
                    <a:lumMod val="20000"/>
                    <a:lumOff val="80000"/>
                  </a:schemeClr>
                </a:solidFill>
                <a:cs typeface="Consolas" panose="020B0609020204030204" pitchFamily="49" charset="0"/>
              </a:rPr>
              <a:t> in your new terminal.</a:t>
            </a:r>
          </a:p>
          <a:p>
            <a:pPr marL="0" indent="0">
              <a:buNone/>
            </a:pPr>
            <a:r>
              <a:rPr lang="en-US" sz="2200" dirty="0" smtClean="0">
                <a:solidFill>
                  <a:schemeClr val="bg1">
                    <a:lumMod val="20000"/>
                    <a:lumOff val="80000"/>
                  </a:schemeClr>
                </a:solidFill>
                <a:cs typeface="Consolas" panose="020B0609020204030204" pitchFamily="49" charset="0"/>
              </a:rPr>
              <a:t>Enter </a:t>
            </a:r>
            <a:r>
              <a:rPr lang="en-US" sz="2200" dirty="0">
                <a:solidFill>
                  <a:schemeClr val="bg1">
                    <a:lumMod val="20000"/>
                    <a:lumOff val="80000"/>
                  </a:schemeClr>
                </a:solidFill>
                <a:latin typeface="Consolas" panose="020B0609020204030204" pitchFamily="49" charset="0"/>
                <a:cs typeface="Consolas" panose="020B0609020204030204" pitchFamily="49" charset="0"/>
              </a:rPr>
              <a:t>top</a:t>
            </a:r>
            <a:r>
              <a:rPr lang="en-US" sz="2200" dirty="0" smtClean="0">
                <a:solidFill>
                  <a:schemeClr val="bg1">
                    <a:lumMod val="20000"/>
                    <a:lumOff val="80000"/>
                  </a:schemeClr>
                </a:solidFill>
                <a:cs typeface="Consolas" panose="020B0609020204030204" pitchFamily="49" charset="0"/>
              </a:rPr>
              <a:t> to see the current CPU usage. Quit top with the </a:t>
            </a:r>
            <a:r>
              <a:rPr lang="en-US" sz="2200" dirty="0">
                <a:solidFill>
                  <a:schemeClr val="bg1">
                    <a:lumMod val="20000"/>
                    <a:lumOff val="80000"/>
                  </a:schemeClr>
                </a:solidFill>
                <a:latin typeface="Consolas" panose="020B0609020204030204" pitchFamily="49" charset="0"/>
                <a:cs typeface="Consolas" panose="020B0609020204030204" pitchFamily="49" charset="0"/>
              </a:rPr>
              <a:t>q</a:t>
            </a:r>
            <a:r>
              <a:rPr lang="en-US" sz="2200" dirty="0" smtClean="0">
                <a:solidFill>
                  <a:schemeClr val="bg1">
                    <a:lumMod val="20000"/>
                    <a:lumOff val="80000"/>
                  </a:schemeClr>
                </a:solidFill>
                <a:cs typeface="Consolas" panose="020B0609020204030204" pitchFamily="49" charset="0"/>
              </a:rPr>
              <a:t> key.</a:t>
            </a:r>
            <a:endParaRPr lang="en-US" sz="2200" dirty="0">
              <a:solidFill>
                <a:schemeClr val="bg1">
                  <a:lumMod val="20000"/>
                  <a:lumOff val="80000"/>
                </a:schemeClr>
              </a:solidFill>
              <a:cs typeface="Consolas" panose="020B0609020204030204" pitchFamily="49" charset="0"/>
            </a:endParaRPr>
          </a:p>
        </p:txBody>
      </p:sp>
      <p:sp>
        <p:nvSpPr>
          <p:cNvPr id="4" name="Slide Number Placeholder 3"/>
          <p:cNvSpPr>
            <a:spLocks noGrp="1"/>
          </p:cNvSpPr>
          <p:nvPr>
            <p:ph type="sldNum" sz="quarter" idx="12"/>
          </p:nvPr>
        </p:nvSpPr>
        <p:spPr/>
        <p:txBody>
          <a:bodyPr/>
          <a:lstStyle/>
          <a:p>
            <a:pPr>
              <a:defRPr/>
            </a:pPr>
            <a:fld id="{DE206020-7C56-44A2-A043-767FD6C2FFC7}" type="slidenum">
              <a:rPr lang="en-US" smtClean="0"/>
              <a:pPr>
                <a:defRPr/>
              </a:pPr>
              <a:t>23</a:t>
            </a:fld>
            <a:endParaRPr lang="en-US" dirty="0"/>
          </a:p>
        </p:txBody>
      </p:sp>
      <p:pic>
        <p:nvPicPr>
          <p:cNvPr id="1026" name="Picture 2" descr="http://karssenberg.geo.uu.nl/labs/_images/demldd.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663746" y="1254030"/>
            <a:ext cx="4966652" cy="23228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748128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GNU Parallel Example</a:t>
            </a:r>
            <a:endParaRPr lang="en-US" dirty="0"/>
          </a:p>
        </p:txBody>
      </p:sp>
      <p:sp>
        <p:nvSpPr>
          <p:cNvPr id="3" name="Content Placeholder 2"/>
          <p:cNvSpPr>
            <a:spLocks noGrp="1"/>
          </p:cNvSpPr>
          <p:nvPr>
            <p:ph idx="1"/>
          </p:nvPr>
        </p:nvSpPr>
        <p:spPr>
          <a:xfrm>
            <a:off x="838199" y="1600200"/>
            <a:ext cx="11070516" cy="4954979"/>
          </a:xfrm>
        </p:spPr>
        <p:txBody>
          <a:bodyPr>
            <a:normAutofit fontScale="92500" lnSpcReduction="20000"/>
          </a:bodyPr>
          <a:lstStyle/>
          <a:p>
            <a:r>
              <a:rPr lang="en-US" dirty="0"/>
              <a:t>Copy data</a:t>
            </a:r>
          </a:p>
          <a:p>
            <a:pPr marL="225425" indent="-225425">
              <a:buNone/>
            </a:pPr>
            <a:r>
              <a:rPr lang="en-US" sz="2200" dirty="0" err="1">
                <a:solidFill>
                  <a:schemeClr val="bg1">
                    <a:lumMod val="20000"/>
                    <a:lumOff val="80000"/>
                  </a:schemeClr>
                </a:solidFill>
                <a:latin typeface="Consolas" panose="020B0609020204030204" pitchFamily="49" charset="0"/>
                <a:cs typeface="Consolas" panose="020B0609020204030204" pitchFamily="49" charset="0"/>
              </a:rPr>
              <a:t>cp</a:t>
            </a:r>
            <a:r>
              <a:rPr lang="en-US" sz="2200" dirty="0">
                <a:solidFill>
                  <a:schemeClr val="bg1">
                    <a:lumMod val="20000"/>
                    <a:lumOff val="80000"/>
                  </a:schemeClr>
                </a:solidFill>
                <a:latin typeface="Consolas" panose="020B0609020204030204" pitchFamily="49" charset="0"/>
                <a:cs typeface="Consolas" panose="020B0609020204030204" pitchFamily="49" charset="0"/>
              </a:rPr>
              <a:t> -R /projects/EOT/workshops/</a:t>
            </a:r>
            <a:r>
              <a:rPr lang="en-US" sz="2200" dirty="0" err="1">
                <a:solidFill>
                  <a:schemeClr val="bg1">
                    <a:lumMod val="20000"/>
                    <a:lumOff val="80000"/>
                  </a:schemeClr>
                </a:solidFill>
                <a:latin typeface="Consolas" panose="020B0609020204030204" pitchFamily="49" charset="0"/>
                <a:cs typeface="Consolas" panose="020B0609020204030204" pitchFamily="49" charset="0"/>
              </a:rPr>
              <a:t>datapar</a:t>
            </a:r>
            <a:r>
              <a:rPr lang="en-US" sz="2200" dirty="0">
                <a:solidFill>
                  <a:schemeClr val="bg1">
                    <a:lumMod val="20000"/>
                    <a:lumOff val="80000"/>
                  </a:schemeClr>
                </a:solidFill>
                <a:latin typeface="Consolas" panose="020B0609020204030204" pitchFamily="49" charset="0"/>
                <a:cs typeface="Consolas" panose="020B0609020204030204" pitchFamily="49" charset="0"/>
              </a:rPr>
              <a:t> </a:t>
            </a:r>
            <a:r>
              <a:rPr lang="en-US" sz="2200" dirty="0" smtClean="0">
                <a:solidFill>
                  <a:schemeClr val="bg1">
                    <a:lumMod val="20000"/>
                    <a:lumOff val="80000"/>
                  </a:schemeClr>
                </a:solidFill>
                <a:latin typeface="Consolas" panose="020B0609020204030204" pitchFamily="49" charset="0"/>
                <a:cs typeface="Consolas" panose="020B0609020204030204" pitchFamily="49" charset="0"/>
              </a:rPr>
              <a:t>~</a:t>
            </a:r>
          </a:p>
          <a:p>
            <a:pPr marL="225425" indent="-225425">
              <a:buNone/>
            </a:pPr>
            <a:r>
              <a:rPr lang="en-US" sz="2200" dirty="0">
                <a:solidFill>
                  <a:schemeClr val="bg1">
                    <a:lumMod val="20000"/>
                    <a:lumOff val="80000"/>
                  </a:schemeClr>
                </a:solidFill>
                <a:latin typeface="Consolas" panose="020B0609020204030204" pitchFamily="49" charset="0"/>
                <a:cs typeface="Consolas" panose="020B0609020204030204" pitchFamily="49" charset="0"/>
              </a:rPr>
              <a:t>cd ~/</a:t>
            </a:r>
            <a:r>
              <a:rPr lang="en-US" sz="2200" dirty="0" err="1">
                <a:solidFill>
                  <a:schemeClr val="bg1">
                    <a:lumMod val="20000"/>
                    <a:lumOff val="80000"/>
                  </a:schemeClr>
                </a:solidFill>
                <a:latin typeface="Consolas" panose="020B0609020204030204" pitchFamily="49" charset="0"/>
                <a:cs typeface="Consolas" panose="020B0609020204030204" pitchFamily="49" charset="0"/>
              </a:rPr>
              <a:t>datapar</a:t>
            </a:r>
            <a:r>
              <a:rPr lang="en-US" sz="2200" dirty="0">
                <a:solidFill>
                  <a:schemeClr val="bg1">
                    <a:lumMod val="20000"/>
                    <a:lumOff val="80000"/>
                  </a:schemeClr>
                </a:solidFill>
                <a:latin typeface="Consolas" panose="020B0609020204030204" pitchFamily="49" charset="0"/>
                <a:cs typeface="Consolas" panose="020B0609020204030204" pitchFamily="49" charset="0"/>
              </a:rPr>
              <a:t>/ned10m</a:t>
            </a:r>
          </a:p>
          <a:p>
            <a:r>
              <a:rPr lang="en-US" dirty="0" smtClean="0"/>
              <a:t>Multitasking with GNU Screen</a:t>
            </a:r>
            <a:endParaRPr lang="en-US" dirty="0"/>
          </a:p>
          <a:p>
            <a:pPr marL="344488" indent="-344488">
              <a:buNone/>
            </a:pPr>
            <a:r>
              <a:rPr lang="en-US" sz="2200" dirty="0" smtClean="0">
                <a:solidFill>
                  <a:schemeClr val="bg1">
                    <a:lumMod val="20000"/>
                    <a:lumOff val="80000"/>
                  </a:schemeClr>
                </a:solidFill>
                <a:latin typeface="Consolas" panose="020B0609020204030204" pitchFamily="49" charset="0"/>
                <a:cs typeface="Consolas" panose="020B0609020204030204" pitchFamily="49" charset="0"/>
              </a:rPr>
              <a:t>screen</a:t>
            </a:r>
          </a:p>
          <a:p>
            <a:pPr lvl="0"/>
            <a:r>
              <a:rPr lang="en-US" sz="2600" dirty="0" err="1" smtClean="0">
                <a:gradFill>
                  <a:gsLst>
                    <a:gs pos="34000">
                      <a:prstClr val="white">
                        <a:lumMod val="93000"/>
                      </a:prstClr>
                    </a:gs>
                    <a:gs pos="0">
                      <a:prstClr val="black">
                        <a:lumMod val="13000"/>
                        <a:lumOff val="87000"/>
                      </a:prstClr>
                    </a:gs>
                    <a:gs pos="100000">
                      <a:srgbClr val="8ED5C1">
                        <a:lumMod val="0"/>
                        <a:lumOff val="100000"/>
                      </a:srgbClr>
                    </a:gs>
                  </a:gsLst>
                  <a:lin ang="4800000" scaled="0"/>
                </a:gradFill>
              </a:rPr>
              <a:t>Reproject</a:t>
            </a:r>
            <a:r>
              <a:rPr lang="en-US" sz="2600" dirty="0" smtClean="0">
                <a:gradFill>
                  <a:gsLst>
                    <a:gs pos="34000">
                      <a:prstClr val="white">
                        <a:lumMod val="93000"/>
                      </a:prstClr>
                    </a:gs>
                    <a:gs pos="0">
                      <a:prstClr val="black">
                        <a:lumMod val="13000"/>
                        <a:lumOff val="87000"/>
                      </a:prstClr>
                    </a:gs>
                    <a:gs pos="100000">
                      <a:srgbClr val="8ED5C1">
                        <a:lumMod val="0"/>
                        <a:lumOff val="100000"/>
                      </a:srgbClr>
                    </a:gs>
                  </a:gsLst>
                  <a:lin ang="4800000" scaled="0"/>
                </a:gradFill>
              </a:rPr>
              <a:t> </a:t>
            </a:r>
            <a:r>
              <a:rPr lang="en-US" sz="2600" dirty="0">
                <a:gradFill>
                  <a:gsLst>
                    <a:gs pos="34000">
                      <a:prstClr val="white">
                        <a:lumMod val="93000"/>
                      </a:prstClr>
                    </a:gs>
                    <a:gs pos="0">
                      <a:prstClr val="black">
                        <a:lumMod val="13000"/>
                        <a:lumOff val="87000"/>
                      </a:prstClr>
                    </a:gs>
                    <a:gs pos="100000">
                      <a:srgbClr val="8ED5C1">
                        <a:lumMod val="0"/>
                        <a:lumOff val="100000"/>
                      </a:srgbClr>
                    </a:gs>
                  </a:gsLst>
                  <a:lin ang="4800000" scaled="0"/>
                </a:gradFill>
              </a:rPr>
              <a:t>all </a:t>
            </a:r>
            <a:r>
              <a:rPr lang="en-US" sz="2600" dirty="0" err="1">
                <a:gradFill>
                  <a:gsLst>
                    <a:gs pos="34000">
                      <a:prstClr val="white">
                        <a:lumMod val="93000"/>
                      </a:prstClr>
                    </a:gs>
                    <a:gs pos="0">
                      <a:prstClr val="black">
                        <a:lumMod val="13000"/>
                        <a:lumOff val="87000"/>
                      </a:prstClr>
                    </a:gs>
                    <a:gs pos="100000">
                      <a:srgbClr val="8ED5C1">
                        <a:lumMod val="0"/>
                        <a:lumOff val="100000"/>
                      </a:srgbClr>
                    </a:gs>
                  </a:gsLst>
                  <a:lin ang="4800000" scaled="0"/>
                </a:gradFill>
              </a:rPr>
              <a:t>GeoTIFFs</a:t>
            </a:r>
            <a:r>
              <a:rPr lang="en-US" sz="2600" dirty="0">
                <a:gradFill>
                  <a:gsLst>
                    <a:gs pos="34000">
                      <a:prstClr val="white">
                        <a:lumMod val="93000"/>
                      </a:prstClr>
                    </a:gs>
                    <a:gs pos="0">
                      <a:prstClr val="black">
                        <a:lumMod val="13000"/>
                        <a:lumOff val="87000"/>
                      </a:prstClr>
                    </a:gs>
                    <a:gs pos="100000">
                      <a:srgbClr val="8ED5C1">
                        <a:lumMod val="0"/>
                        <a:lumOff val="100000"/>
                      </a:srgbClr>
                    </a:gs>
                  </a:gsLst>
                  <a:lin ang="4800000" scaled="0"/>
                </a:gradFill>
              </a:rPr>
              <a:t> matching a filename pattern, saving results in new directory</a:t>
            </a:r>
          </a:p>
          <a:p>
            <a:pPr marL="344488" indent="-344488">
              <a:buNone/>
            </a:pPr>
            <a:r>
              <a:rPr lang="en-US" sz="2200" dirty="0">
                <a:solidFill>
                  <a:schemeClr val="bg1">
                    <a:lumMod val="20000"/>
                    <a:lumOff val="80000"/>
                  </a:schemeClr>
                </a:solidFill>
                <a:latin typeface="Consolas" panose="020B0609020204030204" pitchFamily="49" charset="0"/>
                <a:cs typeface="Consolas" panose="020B0609020204030204" pitchFamily="49" charset="0"/>
              </a:rPr>
              <a:t>module load parallel</a:t>
            </a:r>
          </a:p>
          <a:p>
            <a:pPr marL="344488" indent="-344488">
              <a:buNone/>
            </a:pPr>
            <a:r>
              <a:rPr lang="en-US" sz="2200" dirty="0">
                <a:solidFill>
                  <a:schemeClr val="bg1">
                    <a:lumMod val="20000"/>
                    <a:lumOff val="80000"/>
                  </a:schemeClr>
                </a:solidFill>
                <a:latin typeface="Consolas" panose="020B0609020204030204" pitchFamily="49" charset="0"/>
                <a:cs typeface="Consolas" panose="020B0609020204030204" pitchFamily="49" charset="0"/>
              </a:rPr>
              <a:t>module load </a:t>
            </a:r>
            <a:r>
              <a:rPr lang="en-US" sz="2200" dirty="0" err="1">
                <a:solidFill>
                  <a:schemeClr val="bg1">
                    <a:lumMod val="20000"/>
                    <a:lumOff val="80000"/>
                  </a:schemeClr>
                </a:solidFill>
                <a:latin typeface="Consolas" panose="020B0609020204030204" pitchFamily="49" charset="0"/>
                <a:cs typeface="Consolas" panose="020B0609020204030204" pitchFamily="49" charset="0"/>
              </a:rPr>
              <a:t>gdal</a:t>
            </a:r>
            <a:r>
              <a:rPr lang="en-US" sz="2200" dirty="0">
                <a:solidFill>
                  <a:schemeClr val="bg1">
                    <a:lumMod val="20000"/>
                    <a:lumOff val="80000"/>
                  </a:schemeClr>
                </a:solidFill>
                <a:latin typeface="Consolas" panose="020B0609020204030204" pitchFamily="49" charset="0"/>
                <a:cs typeface="Consolas" panose="020B0609020204030204" pitchFamily="49" charset="0"/>
              </a:rPr>
              <a:t>-stack</a:t>
            </a:r>
          </a:p>
          <a:p>
            <a:pPr marL="344488" indent="-344488">
              <a:buNone/>
            </a:pPr>
            <a:r>
              <a:rPr lang="en-US" sz="2200" dirty="0" smtClean="0">
                <a:solidFill>
                  <a:schemeClr val="bg1">
                    <a:lumMod val="20000"/>
                    <a:lumOff val="80000"/>
                  </a:schemeClr>
                </a:solidFill>
                <a:latin typeface="Consolas" panose="020B0609020204030204" pitchFamily="49" charset="0"/>
                <a:cs typeface="Consolas" panose="020B0609020204030204" pitchFamily="49" charset="0"/>
              </a:rPr>
              <a:t>find </a:t>
            </a:r>
            <a:r>
              <a:rPr lang="en-US" sz="2200" dirty="0">
                <a:solidFill>
                  <a:schemeClr val="bg1">
                    <a:lumMod val="20000"/>
                    <a:lumOff val="80000"/>
                  </a:schemeClr>
                </a:solidFill>
                <a:latin typeface="Consolas" panose="020B0609020204030204" pitchFamily="49" charset="0"/>
                <a:cs typeface="Consolas" panose="020B0609020204030204" pitchFamily="49" charset="0"/>
              </a:rPr>
              <a:t>-name \*.</a:t>
            </a:r>
            <a:r>
              <a:rPr lang="en-US" sz="2200" dirty="0" err="1">
                <a:solidFill>
                  <a:schemeClr val="bg1">
                    <a:lumMod val="20000"/>
                    <a:lumOff val="80000"/>
                  </a:schemeClr>
                </a:solidFill>
                <a:latin typeface="Consolas" panose="020B0609020204030204" pitchFamily="49" charset="0"/>
                <a:cs typeface="Consolas" panose="020B0609020204030204" pitchFamily="49" charset="0"/>
              </a:rPr>
              <a:t>tif</a:t>
            </a:r>
            <a:r>
              <a:rPr lang="en-US" sz="2200" dirty="0">
                <a:solidFill>
                  <a:schemeClr val="bg1">
                    <a:lumMod val="20000"/>
                    <a:lumOff val="80000"/>
                  </a:schemeClr>
                </a:solidFill>
                <a:latin typeface="Consolas" panose="020B0609020204030204" pitchFamily="49" charset="0"/>
                <a:cs typeface="Consolas" panose="020B0609020204030204" pitchFamily="49" charset="0"/>
              </a:rPr>
              <a:t> | parallel "</a:t>
            </a:r>
            <a:r>
              <a:rPr lang="en-US" sz="2200" dirty="0" err="1">
                <a:solidFill>
                  <a:schemeClr val="bg1">
                    <a:lumMod val="20000"/>
                    <a:lumOff val="80000"/>
                  </a:schemeClr>
                </a:solidFill>
                <a:latin typeface="Consolas" panose="020B0609020204030204" pitchFamily="49" charset="0"/>
                <a:cs typeface="Consolas" panose="020B0609020204030204" pitchFamily="49" charset="0"/>
              </a:rPr>
              <a:t>gdalwarp</a:t>
            </a:r>
            <a:r>
              <a:rPr lang="en-US" sz="2200" dirty="0">
                <a:solidFill>
                  <a:schemeClr val="bg1">
                    <a:lumMod val="20000"/>
                    <a:lumOff val="80000"/>
                  </a:schemeClr>
                </a:solidFill>
                <a:latin typeface="Consolas" panose="020B0609020204030204" pitchFamily="49" charset="0"/>
                <a:cs typeface="Consolas" panose="020B0609020204030204" pitchFamily="49" charset="0"/>
              </a:rPr>
              <a:t> -</a:t>
            </a:r>
            <a:r>
              <a:rPr lang="en-US" sz="2200" dirty="0" err="1">
                <a:solidFill>
                  <a:schemeClr val="bg1">
                    <a:lumMod val="20000"/>
                    <a:lumOff val="80000"/>
                  </a:schemeClr>
                </a:solidFill>
                <a:latin typeface="Consolas" panose="020B0609020204030204" pitchFamily="49" charset="0"/>
                <a:cs typeface="Consolas" panose="020B0609020204030204" pitchFamily="49" charset="0"/>
              </a:rPr>
              <a:t>t_srs</a:t>
            </a:r>
            <a:r>
              <a:rPr lang="en-US" sz="2200" dirty="0">
                <a:solidFill>
                  <a:schemeClr val="bg1">
                    <a:lumMod val="20000"/>
                    <a:lumOff val="80000"/>
                  </a:schemeClr>
                </a:solidFill>
                <a:latin typeface="Consolas" panose="020B0609020204030204" pitchFamily="49" charset="0"/>
                <a:cs typeface="Consolas" panose="020B0609020204030204" pitchFamily="49" charset="0"/>
              </a:rPr>
              <a:t> epsg:3269 {} {.}_</a:t>
            </a:r>
            <a:r>
              <a:rPr lang="en-US" sz="2200" dirty="0" err="1" smtClean="0">
                <a:solidFill>
                  <a:schemeClr val="bg1">
                    <a:lumMod val="20000"/>
                    <a:lumOff val="80000"/>
                  </a:schemeClr>
                </a:solidFill>
                <a:latin typeface="Consolas" panose="020B0609020204030204" pitchFamily="49" charset="0"/>
                <a:cs typeface="Consolas" panose="020B0609020204030204" pitchFamily="49" charset="0"/>
              </a:rPr>
              <a:t>proj.tif</a:t>
            </a:r>
            <a:r>
              <a:rPr lang="en-US" sz="2200" dirty="0" smtClean="0">
                <a:solidFill>
                  <a:schemeClr val="bg1">
                    <a:lumMod val="20000"/>
                    <a:lumOff val="80000"/>
                  </a:schemeClr>
                </a:solidFill>
                <a:latin typeface="Consolas" panose="020B0609020204030204" pitchFamily="49" charset="0"/>
                <a:cs typeface="Consolas" panose="020B0609020204030204" pitchFamily="49" charset="0"/>
              </a:rPr>
              <a:t>“</a:t>
            </a:r>
          </a:p>
          <a:p>
            <a:pPr lvl="0"/>
            <a:r>
              <a:rPr lang="en-US" dirty="0">
                <a:gradFill>
                  <a:gsLst>
                    <a:gs pos="34000">
                      <a:prstClr val="white">
                        <a:lumMod val="93000"/>
                      </a:prstClr>
                    </a:gs>
                    <a:gs pos="0">
                      <a:prstClr val="black">
                        <a:lumMod val="13000"/>
                        <a:lumOff val="87000"/>
                      </a:prstClr>
                    </a:gs>
                    <a:gs pos="100000">
                      <a:srgbClr val="8ED5C1">
                        <a:lumMod val="0"/>
                        <a:lumOff val="100000"/>
                      </a:srgbClr>
                    </a:gs>
                  </a:gsLst>
                  <a:lin ang="4800000" scaled="0"/>
                </a:gradFill>
              </a:rPr>
              <a:t>Multitasking with GNU Screen</a:t>
            </a:r>
          </a:p>
          <a:p>
            <a:pPr marL="344488" indent="-344488">
              <a:buNone/>
            </a:pPr>
            <a:r>
              <a:rPr lang="en-US" sz="2200" dirty="0" smtClean="0">
                <a:solidFill>
                  <a:schemeClr val="bg1">
                    <a:lumMod val="20000"/>
                    <a:lumOff val="80000"/>
                  </a:schemeClr>
                </a:solidFill>
                <a:latin typeface="Consolas" panose="020B0609020204030204" pitchFamily="49" charset="0"/>
                <a:cs typeface="Consolas" panose="020B0609020204030204" pitchFamily="49" charset="0"/>
              </a:rPr>
              <a:t>ctrl-a d </a:t>
            </a:r>
            <a:r>
              <a:rPr lang="en-US" sz="2200" dirty="0" smtClean="0">
                <a:solidFill>
                  <a:schemeClr val="tx1"/>
                </a:solidFill>
                <a:latin typeface="Consolas" panose="020B0609020204030204" pitchFamily="49" charset="0"/>
                <a:cs typeface="Consolas" panose="020B0609020204030204" pitchFamily="49" charset="0"/>
              </a:rPr>
              <a:t>#disconnect from current screen session. That’s ctrl-A, then D</a:t>
            </a:r>
            <a:endParaRPr lang="en-US" dirty="0">
              <a:solidFill>
                <a:schemeClr val="tx1"/>
              </a:solidFill>
            </a:endParaRPr>
          </a:p>
          <a:p>
            <a:pPr marL="344488" indent="-344488">
              <a:buNone/>
            </a:pPr>
            <a:r>
              <a:rPr lang="en-US" sz="2200" dirty="0" smtClean="0">
                <a:solidFill>
                  <a:schemeClr val="bg1">
                    <a:lumMod val="20000"/>
                    <a:lumOff val="80000"/>
                  </a:schemeClr>
                </a:solidFill>
                <a:latin typeface="Consolas" panose="020B0609020204030204" pitchFamily="49" charset="0"/>
                <a:cs typeface="Consolas" panose="020B0609020204030204" pitchFamily="49" charset="0"/>
              </a:rPr>
              <a:t>top </a:t>
            </a:r>
            <a:r>
              <a:rPr lang="en-US" sz="2200" dirty="0" smtClean="0">
                <a:solidFill>
                  <a:schemeClr val="tx1"/>
                </a:solidFill>
                <a:latin typeface="Consolas" panose="020B0609020204030204" pitchFamily="49" charset="0"/>
                <a:cs typeface="Consolas" panose="020B0609020204030204" pitchFamily="49" charset="0"/>
              </a:rPr>
              <a:t>#check CPU usage</a:t>
            </a:r>
          </a:p>
          <a:p>
            <a:pPr marL="344488" indent="-344488">
              <a:buNone/>
            </a:pPr>
            <a:r>
              <a:rPr lang="en-US" sz="2200" dirty="0" smtClean="0">
                <a:solidFill>
                  <a:schemeClr val="bg1">
                    <a:lumMod val="20000"/>
                    <a:lumOff val="80000"/>
                  </a:schemeClr>
                </a:solidFill>
                <a:latin typeface="Consolas" panose="020B0609020204030204" pitchFamily="49" charset="0"/>
                <a:cs typeface="Consolas" panose="020B0609020204030204" pitchFamily="49" charset="0"/>
              </a:rPr>
              <a:t>screen –x </a:t>
            </a:r>
            <a:r>
              <a:rPr lang="en-US" sz="2200" dirty="0" smtClean="0">
                <a:solidFill>
                  <a:schemeClr val="tx1"/>
                </a:solidFill>
                <a:latin typeface="Consolas" panose="020B0609020204030204" pitchFamily="49" charset="0"/>
                <a:cs typeface="Consolas" panose="020B0609020204030204" pitchFamily="49" charset="0"/>
              </a:rPr>
              <a:t>#reconnect to previous screen session</a:t>
            </a:r>
            <a:endParaRPr lang="en-US" sz="2200" dirty="0">
              <a:solidFill>
                <a:schemeClr val="tx1"/>
              </a:solidFill>
              <a:latin typeface="Consolas" panose="020B0609020204030204" pitchFamily="49" charset="0"/>
              <a:cs typeface="Consolas" panose="020B0609020204030204" pitchFamily="49" charset="0"/>
            </a:endParaRPr>
          </a:p>
        </p:txBody>
      </p:sp>
      <p:sp>
        <p:nvSpPr>
          <p:cNvPr id="4" name="Slide Number Placeholder 3"/>
          <p:cNvSpPr>
            <a:spLocks noGrp="1"/>
          </p:cNvSpPr>
          <p:nvPr>
            <p:ph type="sldNum" sz="quarter" idx="12"/>
          </p:nvPr>
        </p:nvSpPr>
        <p:spPr/>
        <p:txBody>
          <a:bodyPr/>
          <a:lstStyle/>
          <a:p>
            <a:pPr>
              <a:defRPr/>
            </a:pPr>
            <a:fld id="{DE206020-7C56-44A2-A043-767FD6C2FFC7}" type="slidenum">
              <a:rPr lang="en-US" smtClean="0"/>
              <a:pPr>
                <a:defRPr/>
              </a:pPr>
              <a:t>24</a:t>
            </a:fld>
            <a:endParaRPr lang="en-US" dirty="0"/>
          </a:p>
        </p:txBody>
      </p:sp>
    </p:spTree>
    <p:extLst>
      <p:ext uri="{BB962C8B-B14F-4D97-AF65-F5344CB8AC3E}">
        <p14:creationId xmlns:p14="http://schemas.microsoft.com/office/powerpoint/2010/main" val="6605841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ROGER Statistics</a:t>
            </a:r>
            <a:endParaRPr lang="en-US" dirty="0"/>
          </a:p>
        </p:txBody>
      </p:sp>
      <p:sp>
        <p:nvSpPr>
          <p:cNvPr id="3" name="Content Placeholder 2"/>
          <p:cNvSpPr>
            <a:spLocks noGrp="1"/>
          </p:cNvSpPr>
          <p:nvPr>
            <p:ph idx="1"/>
          </p:nvPr>
        </p:nvSpPr>
        <p:spPr/>
        <p:txBody>
          <a:bodyPr/>
          <a:lstStyle/>
          <a:p>
            <a:r>
              <a:rPr lang="en-US" dirty="0" smtClean="0"/>
              <a:t>roger-stats.ncsa.illinois.edu</a:t>
            </a:r>
          </a:p>
          <a:p>
            <a:endParaRPr lang="en-US" dirty="0"/>
          </a:p>
          <a:p>
            <a:r>
              <a:rPr lang="en-US" dirty="0" smtClean="0"/>
              <a:t>clustat.ncsa.illinois.edu/roger</a:t>
            </a:r>
            <a:r>
              <a:rPr lang="en-US" dirty="0"/>
              <a:t>/</a:t>
            </a:r>
          </a:p>
        </p:txBody>
      </p:sp>
    </p:spTree>
    <p:extLst>
      <p:ext uri="{BB962C8B-B14F-4D97-AF65-F5344CB8AC3E}">
        <p14:creationId xmlns:p14="http://schemas.microsoft.com/office/powerpoint/2010/main" val="252187370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a:t>
            </a:r>
            <a:endParaRPr lang="en-US" dirty="0"/>
          </a:p>
        </p:txBody>
      </p:sp>
      <p:pic>
        <p:nvPicPr>
          <p:cNvPr id="5" name="Content Placeholder 4"/>
          <p:cNvPicPr>
            <a:picLocks noGrp="1" noChangeAspect="1"/>
          </p:cNvPicPr>
          <p:nvPr>
            <p:ph idx="1"/>
          </p:nvPr>
        </p:nvPicPr>
        <p:blipFill>
          <a:blip r:embed="rId3" cstate="email">
            <a:extLst>
              <a:ext uri="{28A0092B-C50C-407E-A947-70E740481C1C}">
                <a14:useLocalDpi xmlns:a14="http://schemas.microsoft.com/office/drawing/2010/main"/>
              </a:ext>
            </a:extLst>
          </a:blip>
          <a:stretch>
            <a:fillRect/>
          </a:stretch>
        </p:blipFill>
        <p:spPr>
          <a:xfrm>
            <a:off x="1981201" y="1851748"/>
            <a:ext cx="1695017" cy="1695017"/>
          </a:xfrm>
        </p:spPr>
      </p:pic>
      <p:sp>
        <p:nvSpPr>
          <p:cNvPr id="4" name="Slide Number Placeholder 3"/>
          <p:cNvSpPr>
            <a:spLocks noGrp="1"/>
          </p:cNvSpPr>
          <p:nvPr>
            <p:ph type="sldNum" sz="quarter" idx="12"/>
          </p:nvPr>
        </p:nvSpPr>
        <p:spPr/>
        <p:txBody>
          <a:bodyPr/>
          <a:lstStyle/>
          <a:p>
            <a:fld id="{165CC159-B569-4D09-A156-E7E2B932E8A8}" type="slidenum">
              <a:rPr lang="en-US" altLang="en-US" smtClean="0"/>
              <a:pPr/>
              <a:t>26</a:t>
            </a:fld>
            <a:endParaRPr lang="en-US" altLang="en-US"/>
          </a:p>
        </p:txBody>
      </p:sp>
      <p:sp>
        <p:nvSpPr>
          <p:cNvPr id="6" name="TextBox 5"/>
          <p:cNvSpPr txBox="1"/>
          <p:nvPr/>
        </p:nvSpPr>
        <p:spPr>
          <a:xfrm>
            <a:off x="3897963" y="1893312"/>
            <a:ext cx="2063385" cy="1200329"/>
          </a:xfrm>
          <a:prstGeom prst="rect">
            <a:avLst/>
          </a:prstGeom>
          <a:noFill/>
        </p:spPr>
        <p:txBody>
          <a:bodyPr wrap="none" rtlCol="0">
            <a:spAutoFit/>
          </a:bodyPr>
          <a:lstStyle/>
          <a:p>
            <a:r>
              <a:rPr lang="en-US" dirty="0"/>
              <a:t>Johnathan Rush</a:t>
            </a:r>
          </a:p>
          <a:p>
            <a:endParaRPr lang="en-US" dirty="0"/>
          </a:p>
          <a:p>
            <a:r>
              <a:rPr lang="en-US" dirty="0">
                <a:hlinkClick r:id="rId4"/>
              </a:rPr>
              <a:t>jfr@illinois.edu</a:t>
            </a:r>
            <a:endParaRPr lang="en-US" dirty="0"/>
          </a:p>
          <a:p>
            <a:r>
              <a:rPr lang="en-US" dirty="0"/>
              <a:t>cybergis.illinois.edu</a:t>
            </a:r>
          </a:p>
        </p:txBody>
      </p:sp>
    </p:spTree>
    <p:extLst>
      <p:ext uri="{BB962C8B-B14F-4D97-AF65-F5344CB8AC3E}">
        <p14:creationId xmlns:p14="http://schemas.microsoft.com/office/powerpoint/2010/main" val="400106723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Increasing Data Size</a:t>
            </a:r>
            <a:endParaRPr lang="en-US" dirty="0"/>
          </a:p>
        </p:txBody>
      </p:sp>
      <p:sp>
        <p:nvSpPr>
          <p:cNvPr id="4" name="Content Placeholder 3"/>
          <p:cNvSpPr>
            <a:spLocks noGrp="1"/>
          </p:cNvSpPr>
          <p:nvPr>
            <p:ph sz="half" idx="2"/>
          </p:nvPr>
        </p:nvSpPr>
        <p:spPr>
          <a:xfrm>
            <a:off x="6285736" y="1981200"/>
            <a:ext cx="5080000" cy="4114800"/>
          </a:xfrm>
        </p:spPr>
        <p:txBody>
          <a:bodyPr/>
          <a:lstStyle/>
          <a:p>
            <a:pPr marL="0" indent="0">
              <a:buNone/>
            </a:pPr>
            <a:r>
              <a:rPr lang="en-US" dirty="0"/>
              <a:t>National Elevation Dataset</a:t>
            </a:r>
          </a:p>
          <a:p>
            <a:pPr marL="457177" lvl="1" indent="0">
              <a:buNone/>
            </a:pPr>
            <a:r>
              <a:rPr lang="en-US" sz="2000" dirty="0">
                <a:latin typeface="Calibri" panose="020F0502020204030204" pitchFamily="34" charset="0"/>
              </a:rPr>
              <a:t>30 meters: 175 GB</a:t>
            </a:r>
          </a:p>
          <a:p>
            <a:pPr marL="457177" lvl="1" indent="0">
              <a:buNone/>
            </a:pPr>
            <a:r>
              <a:rPr lang="en-US" sz="2000" dirty="0">
                <a:latin typeface="Calibri" panose="020F0502020204030204" pitchFamily="34" charset="0"/>
              </a:rPr>
              <a:t>10 meters: 500 GB</a:t>
            </a:r>
          </a:p>
          <a:p>
            <a:pPr marL="457177" lvl="1" indent="0">
              <a:buNone/>
            </a:pPr>
            <a:r>
              <a:rPr lang="en-US" sz="2000" dirty="0">
                <a:latin typeface="Calibri" panose="020F0502020204030204" pitchFamily="34" charset="0"/>
              </a:rPr>
              <a:t>1 meter: 50 TB to 4-5 PB</a:t>
            </a:r>
          </a:p>
          <a:p>
            <a:endParaRPr lang="en-US" sz="3200" dirty="0">
              <a:latin typeface="Calibri" panose="020F0502020204030204" pitchFamily="34" charset="0"/>
            </a:endParaRPr>
          </a:p>
        </p:txBody>
      </p:sp>
      <p:pic>
        <p:nvPicPr>
          <p:cNvPr id="5" name="Picture 2" descr="NED Progression"/>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002536" y="2105025"/>
            <a:ext cx="4955460" cy="3990975"/>
          </a:xfrm>
          <a:prstGeom prst="rect">
            <a:avLst/>
          </a:prstGeom>
          <a:ln>
            <a:noFill/>
          </a:ln>
          <a:effectLst>
            <a:outerShdw blurRad="190500" algn="tl" rotWithShape="0">
              <a:srgbClr val="000000">
                <a:alpha val="70000"/>
              </a:srgbClr>
            </a:outerShdw>
          </a:effectLst>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383566453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Increasing Data Speed</a:t>
            </a:r>
            <a:endParaRPr lang="en-US" dirty="0"/>
          </a:p>
        </p:txBody>
      </p:sp>
      <p:sp>
        <p:nvSpPr>
          <p:cNvPr id="4" name="Content Placeholder 3"/>
          <p:cNvSpPr>
            <a:spLocks noGrp="1"/>
          </p:cNvSpPr>
          <p:nvPr>
            <p:ph sz="half" idx="2"/>
          </p:nvPr>
        </p:nvSpPr>
        <p:spPr>
          <a:xfrm>
            <a:off x="6285736" y="1981200"/>
            <a:ext cx="5080000" cy="4114800"/>
          </a:xfrm>
        </p:spPr>
        <p:txBody>
          <a:bodyPr/>
          <a:lstStyle/>
          <a:p>
            <a:pPr marL="0" indent="0">
              <a:buNone/>
            </a:pPr>
            <a:r>
              <a:rPr lang="en-US" dirty="0" smtClean="0"/>
              <a:t>Twitter Firehose</a:t>
            </a:r>
          </a:p>
          <a:p>
            <a:pPr marL="0" indent="0">
              <a:buNone/>
            </a:pPr>
            <a:r>
              <a:rPr lang="en-US" dirty="0" smtClean="0"/>
              <a:t>All Geocoded Tweets</a:t>
            </a:r>
            <a:endParaRPr lang="en-US" dirty="0"/>
          </a:p>
          <a:p>
            <a:pPr marL="457177" lvl="1" indent="0">
              <a:buNone/>
            </a:pPr>
            <a:r>
              <a:rPr lang="en-US" sz="2000" dirty="0" smtClean="0"/>
              <a:t>~2.5KB / tweet</a:t>
            </a:r>
            <a:endParaRPr lang="en-US" sz="2000" dirty="0"/>
          </a:p>
          <a:p>
            <a:pPr marL="457177" lvl="1" indent="0">
              <a:buNone/>
            </a:pPr>
            <a:r>
              <a:rPr lang="en-US" sz="2000" dirty="0" smtClean="0"/>
              <a:t>~</a:t>
            </a:r>
            <a:r>
              <a:rPr lang="en-US" sz="2000" dirty="0"/>
              <a:t>6,000 average tweet per second</a:t>
            </a:r>
            <a:endParaRPr lang="en-US" sz="2000" dirty="0" smtClean="0"/>
          </a:p>
          <a:p>
            <a:pPr marL="457177" lvl="1" indent="0">
              <a:buNone/>
            </a:pPr>
            <a:r>
              <a:rPr lang="en-US" sz="2000" dirty="0" smtClean="0"/>
              <a:t>~3% of tweets are </a:t>
            </a:r>
            <a:r>
              <a:rPr lang="en-US" sz="2000" dirty="0" err="1" smtClean="0"/>
              <a:t>geolocated</a:t>
            </a:r>
            <a:endParaRPr lang="en-US" sz="2000" dirty="0" smtClean="0"/>
          </a:p>
          <a:p>
            <a:pPr marL="457177" lvl="1" indent="0">
              <a:buNone/>
            </a:pPr>
            <a:r>
              <a:rPr lang="en-US" sz="2000" dirty="0" smtClean="0"/>
              <a:t>~38GB per day</a:t>
            </a:r>
            <a:endParaRPr lang="en-US" sz="3200" dirty="0"/>
          </a:p>
        </p:txBody>
      </p:sp>
      <p:pic>
        <p:nvPicPr>
          <p:cNvPr id="1026" name="Picture 2" descr="https://g.twimg.com/Twitter_logo_blue.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022727" y="2100072"/>
            <a:ext cx="4915078" cy="3995928"/>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59704185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Increasing Data Speed</a:t>
            </a:r>
            <a:endParaRPr lang="en-US" dirty="0"/>
          </a:p>
        </p:txBody>
      </p:sp>
      <p:sp>
        <p:nvSpPr>
          <p:cNvPr id="6" name="Content Placeholder 3"/>
          <p:cNvSpPr txBox="1">
            <a:spLocks/>
          </p:cNvSpPr>
          <p:nvPr/>
        </p:nvSpPr>
        <p:spPr>
          <a:xfrm>
            <a:off x="6285736" y="1981200"/>
            <a:ext cx="5080000" cy="4114800"/>
          </a:xfrm>
          <a:prstGeom prst="rect">
            <a:avLst/>
          </a:prstGeom>
        </p:spPr>
        <p:txBody>
          <a:bodyPr vert="horz" lIns="91440" tIns="45720" rIns="91440" bIns="45720" rtlCol="0">
            <a:normAutofit/>
          </a:bodyPr>
          <a:lstStyle>
            <a:lvl1pPr marL="228589" indent="-228589" algn="l" defTabSz="914354"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13000"/>
                        <a:lumOff val="87000"/>
                      </a:schemeClr>
                    </a:gs>
                    <a:gs pos="100000">
                      <a:schemeClr val="tx2">
                        <a:lumMod val="0"/>
                        <a:lumOff val="100000"/>
                      </a:schemeClr>
                    </a:gs>
                  </a:gsLst>
                  <a:lin ang="4800000" scaled="0"/>
                </a:gradFill>
                <a:latin typeface="+mn-lt"/>
                <a:ea typeface="+mn-ea"/>
                <a:cs typeface="+mn-cs"/>
              </a:defRPr>
            </a:lvl1pPr>
            <a:lvl2pPr marL="685766" indent="-228589" algn="l" defTabSz="914354"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13000"/>
                        <a:lumOff val="87000"/>
                      </a:schemeClr>
                    </a:gs>
                    <a:gs pos="100000">
                      <a:schemeClr val="tx2">
                        <a:lumMod val="0"/>
                        <a:lumOff val="100000"/>
                      </a:schemeClr>
                    </a:gs>
                  </a:gsLst>
                  <a:lin ang="4800000" scaled="0"/>
                </a:gradFill>
                <a:latin typeface="+mn-lt"/>
                <a:ea typeface="+mn-ea"/>
                <a:cs typeface="+mn-cs"/>
              </a:defRPr>
            </a:lvl2pPr>
            <a:lvl3pPr marL="1142942" indent="-228589" algn="l" defTabSz="914354"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13000"/>
                        <a:lumOff val="87000"/>
                      </a:schemeClr>
                    </a:gs>
                    <a:gs pos="100000">
                      <a:schemeClr val="tx2">
                        <a:lumMod val="0"/>
                        <a:lumOff val="100000"/>
                      </a:schemeClr>
                    </a:gs>
                  </a:gsLst>
                  <a:lin ang="4800000" scaled="0"/>
                </a:gradFill>
                <a:latin typeface="+mn-lt"/>
                <a:ea typeface="+mn-ea"/>
                <a:cs typeface="+mn-cs"/>
              </a:defRPr>
            </a:lvl3pPr>
            <a:lvl4pPr marL="1600120" indent="-228589" algn="l" defTabSz="914354"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13000"/>
                        <a:lumOff val="87000"/>
                      </a:schemeClr>
                    </a:gs>
                    <a:gs pos="100000">
                      <a:schemeClr val="tx2">
                        <a:lumMod val="0"/>
                        <a:lumOff val="100000"/>
                      </a:schemeClr>
                    </a:gs>
                  </a:gsLst>
                  <a:lin ang="4800000" scaled="0"/>
                </a:gradFill>
                <a:latin typeface="+mn-lt"/>
                <a:ea typeface="+mn-ea"/>
                <a:cs typeface="+mn-cs"/>
              </a:defRPr>
            </a:lvl4pPr>
            <a:lvl5pPr marL="2057298" indent="-228589" algn="l" defTabSz="914354"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13000"/>
                        <a:lumOff val="87000"/>
                      </a:schemeClr>
                    </a:gs>
                    <a:gs pos="100000">
                      <a:schemeClr val="tx2">
                        <a:lumMod val="0"/>
                        <a:lumOff val="100000"/>
                      </a:schemeClr>
                    </a:gs>
                  </a:gsLst>
                  <a:lin ang="4800000" scaled="0"/>
                </a:gra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smtClean="0">
                <a:solidFill>
                  <a:schemeClr val="tx1"/>
                </a:solidFill>
                <a:latin typeface="Franklin Gothic Book" panose="020B0503020102020204" pitchFamily="34" charset="0"/>
              </a:rPr>
              <a:t>Landsat 8</a:t>
            </a:r>
          </a:p>
          <a:p>
            <a:pPr marL="457177" lvl="1" indent="0">
              <a:buFont typeface="Arial" panose="020B0604020202020204" pitchFamily="34" charset="0"/>
              <a:buNone/>
            </a:pPr>
            <a:r>
              <a:rPr lang="en-US" sz="2000" dirty="0" smtClean="0">
                <a:solidFill>
                  <a:schemeClr val="tx1"/>
                </a:solidFill>
                <a:latin typeface="Franklin Gothic Book" panose="020B0503020102020204" pitchFamily="34" charset="0"/>
              </a:rPr>
              <a:t>~650 images per day</a:t>
            </a:r>
          </a:p>
          <a:p>
            <a:pPr marL="457177" lvl="1" indent="0">
              <a:buFont typeface="Arial" panose="020B0604020202020204" pitchFamily="34" charset="0"/>
              <a:buNone/>
            </a:pPr>
            <a:r>
              <a:rPr lang="en-US" sz="2000" dirty="0" smtClean="0">
                <a:solidFill>
                  <a:schemeClr val="tx1"/>
                </a:solidFill>
                <a:latin typeface="Franklin Gothic Book" panose="020B0503020102020204" pitchFamily="34" charset="0"/>
              </a:rPr>
              <a:t>~1GB each (compressed)</a:t>
            </a:r>
          </a:p>
          <a:p>
            <a:pPr marL="457177" lvl="1" indent="0">
              <a:buFont typeface="Arial" panose="020B0604020202020204" pitchFamily="34" charset="0"/>
              <a:buNone/>
            </a:pPr>
            <a:r>
              <a:rPr lang="en-US" sz="2000" dirty="0" smtClean="0">
                <a:solidFill>
                  <a:schemeClr val="tx1"/>
                </a:solidFill>
                <a:latin typeface="Franklin Gothic Book" panose="020B0503020102020204" pitchFamily="34" charset="0"/>
              </a:rPr>
              <a:t>~650gb per day</a:t>
            </a:r>
          </a:p>
          <a:p>
            <a:pPr marL="0" indent="0">
              <a:buFont typeface="Arial" panose="020B0604020202020204" pitchFamily="34" charset="0"/>
              <a:buNone/>
            </a:pPr>
            <a:endParaRPr lang="en-US" sz="2200" dirty="0">
              <a:solidFill>
                <a:schemeClr val="tx1"/>
              </a:solidFill>
              <a:latin typeface="Franklin Gothic Book" panose="020B0503020102020204" pitchFamily="34" charset="0"/>
            </a:endParaRPr>
          </a:p>
        </p:txBody>
      </p:sp>
      <p:pic>
        <p:nvPicPr>
          <p:cNvPr id="1028" name="Picture 4" descr="http://landsat.usgs.gov/images/gallery/300_M.jp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088957" y="2100072"/>
            <a:ext cx="5022814" cy="3995928"/>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224916348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CyberInfrastructure Resources</a:t>
            </a:r>
            <a:endParaRPr lang="en-US" dirty="0"/>
          </a:p>
        </p:txBody>
      </p:sp>
      <p:pic>
        <p:nvPicPr>
          <p:cNvPr id="7" name="Picture 8" descr="http://cybergis.illinois.edu/assets/img/projects/img4.jpg"/>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2448333" y="2615169"/>
            <a:ext cx="2768756" cy="1905202"/>
          </a:xfrm>
          <a:prstGeom prst="rect">
            <a:avLst/>
          </a:prstGeom>
          <a:noFill/>
          <a:extLst>
            <a:ext uri="{909E8E84-426E-40dd-AFC4-6F175D3DCCD1}">
              <a14:hiddenFill xmlns:a14="http://schemas.microsoft.com/office/drawing/2010/main" xmlns="">
                <a:solidFill>
                  <a:srgbClr val="FFFFFF"/>
                </a:solidFill>
              </a14:hiddenFill>
            </a:ext>
          </a:extLst>
        </p:spPr>
      </p:pic>
      <p:sp>
        <p:nvSpPr>
          <p:cNvPr id="8" name="TextBox 7"/>
          <p:cNvSpPr txBox="1"/>
          <p:nvPr/>
        </p:nvSpPr>
        <p:spPr>
          <a:xfrm>
            <a:off x="2588910" y="4640383"/>
            <a:ext cx="2487604" cy="369332"/>
          </a:xfrm>
          <a:prstGeom prst="rect">
            <a:avLst/>
          </a:prstGeom>
          <a:noFill/>
        </p:spPr>
        <p:txBody>
          <a:bodyPr wrap="none" rtlCol="0">
            <a:spAutoFit/>
          </a:bodyPr>
          <a:lstStyle/>
          <a:p>
            <a:pPr algn="ctr"/>
            <a:r>
              <a:rPr lang="en-US" dirty="0">
                <a:latin typeface="Franklin Gothic Book" panose="020B0503020102020204" pitchFamily="34" charset="0"/>
              </a:rPr>
              <a:t>NSF Blue Waters @ UofI</a:t>
            </a:r>
          </a:p>
        </p:txBody>
      </p:sp>
      <p:sp>
        <p:nvSpPr>
          <p:cNvPr id="9" name="Rectangle 8"/>
          <p:cNvSpPr/>
          <p:nvPr/>
        </p:nvSpPr>
        <p:spPr>
          <a:xfrm>
            <a:off x="2978376" y="4871240"/>
            <a:ext cx="1708673" cy="369332"/>
          </a:xfrm>
          <a:prstGeom prst="rect">
            <a:avLst/>
          </a:prstGeom>
        </p:spPr>
        <p:txBody>
          <a:bodyPr wrap="none">
            <a:spAutoFit/>
          </a:bodyPr>
          <a:lstStyle/>
          <a:p>
            <a:pPr algn="ctr"/>
            <a:r>
              <a:rPr lang="en-US" dirty="0">
                <a:latin typeface="Franklin Gothic Book" panose="020B0503020102020204" pitchFamily="34" charset="0"/>
              </a:rPr>
              <a:t>13,300 </a:t>
            </a:r>
            <a:r>
              <a:rPr lang="en-US" dirty="0" err="1">
                <a:latin typeface="Franklin Gothic Book" panose="020B0503020102020204" pitchFamily="34" charset="0"/>
              </a:rPr>
              <a:t>TFlop</a:t>
            </a:r>
            <a:r>
              <a:rPr lang="en-US" dirty="0">
                <a:latin typeface="Franklin Gothic Book" panose="020B0503020102020204" pitchFamily="34" charset="0"/>
              </a:rPr>
              <a:t>/s</a:t>
            </a:r>
          </a:p>
        </p:txBody>
      </p:sp>
      <p:sp>
        <p:nvSpPr>
          <p:cNvPr id="11" name="TextBox 10"/>
          <p:cNvSpPr txBox="1"/>
          <p:nvPr/>
        </p:nvSpPr>
        <p:spPr>
          <a:xfrm>
            <a:off x="8177089" y="4663492"/>
            <a:ext cx="1829540" cy="646331"/>
          </a:xfrm>
          <a:prstGeom prst="rect">
            <a:avLst/>
          </a:prstGeom>
          <a:noFill/>
        </p:spPr>
        <p:txBody>
          <a:bodyPr wrap="none" rtlCol="0">
            <a:spAutoFit/>
          </a:bodyPr>
          <a:lstStyle/>
          <a:p>
            <a:pPr algn="ctr"/>
            <a:r>
              <a:rPr lang="en-US" dirty="0">
                <a:latin typeface="Franklin Gothic Book" panose="020B0503020102020204" pitchFamily="34" charset="0"/>
              </a:rPr>
              <a:t>CyberGIS ROGER</a:t>
            </a:r>
          </a:p>
          <a:p>
            <a:pPr algn="ctr"/>
            <a:r>
              <a:rPr lang="en-US" dirty="0">
                <a:latin typeface="Franklin Gothic Book" panose="020B0503020102020204" pitchFamily="34" charset="0"/>
              </a:rPr>
              <a:t>~45 </a:t>
            </a:r>
            <a:r>
              <a:rPr lang="en-US" dirty="0" err="1">
                <a:latin typeface="Franklin Gothic Book" panose="020B0503020102020204" pitchFamily="34" charset="0"/>
              </a:rPr>
              <a:t>TFlop</a:t>
            </a:r>
            <a:r>
              <a:rPr lang="en-US" dirty="0">
                <a:latin typeface="Franklin Gothic Book" panose="020B0503020102020204" pitchFamily="34" charset="0"/>
              </a:rPr>
              <a:t>/s</a:t>
            </a:r>
          </a:p>
        </p:txBody>
      </p:sp>
      <p:grpSp>
        <p:nvGrpSpPr>
          <p:cNvPr id="3" name="Group 2"/>
          <p:cNvGrpSpPr/>
          <p:nvPr/>
        </p:nvGrpSpPr>
        <p:grpSpPr>
          <a:xfrm>
            <a:off x="5364214" y="2615170"/>
            <a:ext cx="2645724" cy="2625403"/>
            <a:chOff x="4931630" y="2343891"/>
            <a:chExt cx="3527632" cy="3500538"/>
          </a:xfrm>
        </p:grpSpPr>
        <p:sp>
          <p:nvSpPr>
            <p:cNvPr id="5" name="TextBox 4"/>
            <p:cNvSpPr txBox="1"/>
            <p:nvPr/>
          </p:nvSpPr>
          <p:spPr>
            <a:xfrm>
              <a:off x="4931630" y="5044177"/>
              <a:ext cx="3527632" cy="492443"/>
            </a:xfrm>
            <a:prstGeom prst="rect">
              <a:avLst/>
            </a:prstGeom>
            <a:noFill/>
          </p:spPr>
          <p:txBody>
            <a:bodyPr wrap="none" rtlCol="0">
              <a:spAutoFit/>
            </a:bodyPr>
            <a:lstStyle/>
            <a:p>
              <a:pPr algn="ctr"/>
              <a:r>
                <a:rPr lang="en-US" dirty="0">
                  <a:latin typeface="Franklin Gothic Book" panose="020B0503020102020204" pitchFamily="34" charset="0"/>
                </a:rPr>
                <a:t>NSF XSEDE: SDSC Comet</a:t>
              </a:r>
            </a:p>
          </p:txBody>
        </p:sp>
        <p:sp>
          <p:nvSpPr>
            <p:cNvPr id="6" name="Rectangle 5"/>
            <p:cNvSpPr/>
            <p:nvPr/>
          </p:nvSpPr>
          <p:spPr>
            <a:xfrm>
              <a:off x="5644730" y="5351986"/>
              <a:ext cx="2101431" cy="492443"/>
            </a:xfrm>
            <a:prstGeom prst="rect">
              <a:avLst/>
            </a:prstGeom>
          </p:spPr>
          <p:txBody>
            <a:bodyPr wrap="none">
              <a:spAutoFit/>
            </a:bodyPr>
            <a:lstStyle/>
            <a:p>
              <a:pPr algn="ctr"/>
              <a:r>
                <a:rPr lang="en-US" dirty="0">
                  <a:latin typeface="Franklin Gothic Book" panose="020B0503020102020204" pitchFamily="34" charset="0"/>
                </a:rPr>
                <a:t>2,000 </a:t>
              </a:r>
              <a:r>
                <a:rPr lang="en-US" dirty="0" err="1">
                  <a:latin typeface="Franklin Gothic Book" panose="020B0503020102020204" pitchFamily="34" charset="0"/>
                </a:rPr>
                <a:t>TFlop</a:t>
              </a:r>
              <a:r>
                <a:rPr lang="en-US" dirty="0">
                  <a:latin typeface="Franklin Gothic Book" panose="020B0503020102020204" pitchFamily="34" charset="0"/>
                </a:rPr>
                <a:t>/s</a:t>
              </a:r>
            </a:p>
          </p:txBody>
        </p:sp>
        <p:pic>
          <p:nvPicPr>
            <p:cNvPr id="12" name="Picture 2" descr="http://www.sdsc.edu/assets/images/hpc_comet_body.jpg"/>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5120279" y="2343891"/>
              <a:ext cx="3150333" cy="2540269"/>
            </a:xfrm>
            <a:prstGeom prst="rect">
              <a:avLst/>
            </a:prstGeom>
            <a:noFill/>
            <a:extLst>
              <a:ext uri="{909E8E84-426E-40dd-AFC4-6F175D3DCCD1}">
                <a14:hiddenFill xmlns:a14="http://schemas.microsoft.com/office/drawing/2010/main" xmlns="">
                  <a:solidFill>
                    <a:srgbClr val="FFFFFF"/>
                  </a:solidFill>
                </a14:hiddenFill>
              </a:ext>
            </a:extLst>
          </p:spPr>
        </p:pic>
      </p:grpSp>
      <p:pic>
        <p:nvPicPr>
          <p:cNvPr id="13" name="Picture 2" descr="https://wiki.ncsa.illinois.edu/download/attachments/37586946/roger800b.jpg?version=1&amp;modificationDate=1442018346000&amp;api=v2"/>
          <p:cNvPicPr>
            <a:picLocks noChangeAspect="1" noChangeArrowheads="1"/>
          </p:cNvPicPr>
          <p:nvPr/>
        </p:nvPicPr>
        <p:blipFill rotWithShape="1">
          <a:blip r:embed="rId5" cstate="email">
            <a:extLst>
              <a:ext uri="{28A0092B-C50C-407E-A947-70E740481C1C}">
                <a14:useLocalDpi xmlns:a14="http://schemas.microsoft.com/office/drawing/2010/main"/>
              </a:ext>
            </a:extLst>
          </a:blip>
          <a:srcRect/>
          <a:stretch/>
        </p:blipFill>
        <p:spPr bwMode="auto">
          <a:xfrm>
            <a:off x="8177090" y="2615169"/>
            <a:ext cx="1938759" cy="19102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24066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0" y="-19051"/>
            <a:ext cx="12192000" cy="6896101"/>
          </a:xfrm>
          <a:prstGeom prst="rect">
            <a:avLst/>
          </a:prstGeom>
        </p:spPr>
      </p:pic>
      <p:sp>
        <p:nvSpPr>
          <p:cNvPr id="2" name="Title 1"/>
          <p:cNvSpPr>
            <a:spLocks noGrp="1"/>
          </p:cNvSpPr>
          <p:nvPr>
            <p:ph type="title"/>
          </p:nvPr>
        </p:nvSpPr>
        <p:spPr>
          <a:xfrm>
            <a:off x="1981200" y="821267"/>
            <a:ext cx="8229600" cy="668866"/>
          </a:xfrm>
        </p:spPr>
        <p:txBody>
          <a:bodyPr>
            <a:noAutofit/>
          </a:bodyPr>
          <a:lstStyle/>
          <a:p>
            <a:pPr algn="ctr"/>
            <a:r>
              <a:rPr lang="en-US" sz="6600" b="1" dirty="0" smtClean="0">
                <a:solidFill>
                  <a:schemeClr val="bg1"/>
                </a:solidFill>
              </a:rPr>
              <a:t>CyberGIS ROGER</a:t>
            </a:r>
            <a:endParaRPr lang="en-US" sz="6600" b="1" dirty="0">
              <a:solidFill>
                <a:schemeClr val="bg1"/>
              </a:solidFill>
            </a:endParaRPr>
          </a:p>
        </p:txBody>
      </p:sp>
      <p:sp>
        <p:nvSpPr>
          <p:cNvPr id="29" name="TextBox 28"/>
          <p:cNvSpPr txBox="1"/>
          <p:nvPr/>
        </p:nvSpPr>
        <p:spPr>
          <a:xfrm>
            <a:off x="3209265" y="5449995"/>
            <a:ext cx="5755550" cy="1015663"/>
          </a:xfrm>
          <a:prstGeom prst="rect">
            <a:avLst/>
          </a:prstGeom>
          <a:noFill/>
        </p:spPr>
        <p:txBody>
          <a:bodyPr wrap="none" rtlCol="0">
            <a:spAutoFit/>
          </a:bodyPr>
          <a:lstStyle/>
          <a:p>
            <a:pPr algn="ctr" defTabSz="914400"/>
            <a:r>
              <a:rPr lang="en-US" sz="2000" dirty="0" smtClean="0">
                <a:solidFill>
                  <a:prstClr val="white"/>
                </a:solidFill>
              </a:rPr>
              <a:t>Resourcing </a:t>
            </a:r>
            <a:r>
              <a:rPr lang="en-US" sz="2000" dirty="0">
                <a:solidFill>
                  <a:prstClr val="white"/>
                </a:solidFill>
              </a:rPr>
              <a:t>Open Geospatial Education and Research</a:t>
            </a:r>
          </a:p>
          <a:p>
            <a:pPr algn="ctr" defTabSz="914400"/>
            <a:r>
              <a:rPr lang="en-US" sz="2000" dirty="0">
                <a:solidFill>
                  <a:prstClr val="white"/>
                </a:solidFill>
              </a:rPr>
              <a:t>a</a:t>
            </a:r>
            <a:r>
              <a:rPr lang="en-US" sz="2000" dirty="0" smtClean="0">
                <a:solidFill>
                  <a:prstClr val="white"/>
                </a:solidFill>
              </a:rPr>
              <a:t>fter </a:t>
            </a:r>
            <a:r>
              <a:rPr lang="en-US" sz="2000" dirty="0">
                <a:solidFill>
                  <a:prstClr val="white"/>
                </a:solidFill>
              </a:rPr>
              <a:t>Roger </a:t>
            </a:r>
            <a:r>
              <a:rPr lang="en-US" sz="2000" dirty="0" smtClean="0">
                <a:solidFill>
                  <a:prstClr val="white"/>
                </a:solidFill>
              </a:rPr>
              <a:t>Tomlinson</a:t>
            </a:r>
          </a:p>
          <a:p>
            <a:pPr algn="ctr" defTabSz="914400"/>
            <a:r>
              <a:rPr lang="en-US" sz="2000" dirty="0" smtClean="0">
                <a:solidFill>
                  <a:prstClr val="white"/>
                </a:solidFill>
              </a:rPr>
              <a:t>~45 </a:t>
            </a:r>
            <a:r>
              <a:rPr lang="en-US" sz="2000" dirty="0" err="1" smtClean="0">
                <a:solidFill>
                  <a:prstClr val="white"/>
                </a:solidFill>
              </a:rPr>
              <a:t>TFlop</a:t>
            </a:r>
            <a:r>
              <a:rPr lang="en-US" sz="2000" dirty="0" smtClean="0">
                <a:solidFill>
                  <a:prstClr val="white"/>
                </a:solidFill>
              </a:rPr>
              <a:t>/s</a:t>
            </a:r>
            <a:endParaRPr lang="en-US" sz="2000" dirty="0">
              <a:solidFill>
                <a:prstClr val="white"/>
              </a:solidFill>
            </a:endParaRPr>
          </a:p>
        </p:txBody>
      </p:sp>
    </p:spTree>
    <p:extLst>
      <p:ext uri="{BB962C8B-B14F-4D97-AF65-F5344CB8AC3E}">
        <p14:creationId xmlns:p14="http://schemas.microsoft.com/office/powerpoint/2010/main" val="2888752344"/>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0" y="-19051"/>
            <a:ext cx="12192000" cy="6896101"/>
          </a:xfrm>
          <a:prstGeom prst="rect">
            <a:avLst/>
          </a:prstGeom>
        </p:spPr>
      </p:pic>
      <p:sp>
        <p:nvSpPr>
          <p:cNvPr id="2" name="Title 1"/>
          <p:cNvSpPr>
            <a:spLocks noGrp="1"/>
          </p:cNvSpPr>
          <p:nvPr>
            <p:ph type="title"/>
          </p:nvPr>
        </p:nvSpPr>
        <p:spPr/>
        <p:txBody>
          <a:bodyPr/>
          <a:lstStyle/>
          <a:p>
            <a:r>
              <a:rPr lang="en-US" dirty="0" smtClean="0">
                <a:solidFill>
                  <a:schemeClr val="tx1"/>
                </a:solidFill>
                <a:effectLst>
                  <a:outerShdw blurRad="38100" dist="38100" dir="2700000" algn="tl">
                    <a:srgbClr val="000000">
                      <a:alpha val="43137"/>
                    </a:srgbClr>
                  </a:outerShdw>
                </a:effectLst>
              </a:rPr>
              <a:t>Why ROGER?</a:t>
            </a:r>
            <a:endParaRPr lang="en-US" dirty="0">
              <a:solidFill>
                <a:schemeClr val="tx1"/>
              </a:solidFill>
              <a:effectLst>
                <a:outerShdw blurRad="38100" dist="38100" dir="2700000" algn="tl">
                  <a:srgbClr val="000000">
                    <a:alpha val="43137"/>
                  </a:srgbClr>
                </a:outerShdw>
              </a:effectLst>
            </a:endParaRPr>
          </a:p>
        </p:txBody>
      </p:sp>
      <p:sp>
        <p:nvSpPr>
          <p:cNvPr id="3" name="Content Placeholder 2"/>
          <p:cNvSpPr>
            <a:spLocks noGrp="1"/>
          </p:cNvSpPr>
          <p:nvPr>
            <p:ph idx="1"/>
          </p:nvPr>
        </p:nvSpPr>
        <p:spPr>
          <a:xfrm>
            <a:off x="2899062" y="1690692"/>
            <a:ext cx="8790709" cy="4351338"/>
          </a:xfrm>
        </p:spPr>
        <p:txBody>
          <a:bodyPr>
            <a:normAutofit lnSpcReduction="10000"/>
          </a:bodyPr>
          <a:lstStyle/>
          <a:p>
            <a:r>
              <a:rPr lang="en-US" dirty="0" smtClean="0">
                <a:solidFill>
                  <a:schemeClr val="tx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Configured to best support geospatial data, with emphases on local memory and shared storage size and speed</a:t>
            </a:r>
          </a:p>
          <a:p>
            <a:r>
              <a:rPr lang="en-US" dirty="0" smtClean="0">
                <a:solidFill>
                  <a:schemeClr val="tx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Supports multiple paradigms: traditional batch HPC, Hadoop, and Cloud (OpenStack).</a:t>
            </a:r>
          </a:p>
          <a:p>
            <a:r>
              <a:rPr lang="en-US" dirty="0" smtClean="0">
                <a:solidFill>
                  <a:schemeClr val="tx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Integrate the three paradigms and leverage their strengths </a:t>
            </a:r>
          </a:p>
          <a:p>
            <a:r>
              <a:rPr lang="en-US" dirty="0">
                <a:solidFill>
                  <a:schemeClr val="tx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Both a research </a:t>
            </a:r>
            <a:r>
              <a:rPr lang="en-US" b="1" dirty="0">
                <a:solidFill>
                  <a:schemeClr val="tx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project</a:t>
            </a:r>
            <a:r>
              <a:rPr lang="en-US" dirty="0">
                <a:solidFill>
                  <a:schemeClr val="tx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 and research </a:t>
            </a:r>
            <a:r>
              <a:rPr lang="en-US" b="1" dirty="0">
                <a:solidFill>
                  <a:schemeClr val="tx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resource</a:t>
            </a:r>
          </a:p>
          <a:p>
            <a:r>
              <a:rPr lang="en-US" dirty="0" smtClean="0">
                <a:solidFill>
                  <a:schemeClr val="tx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Inform </a:t>
            </a:r>
            <a:r>
              <a:rPr lang="en-US" dirty="0">
                <a:solidFill>
                  <a:schemeClr val="tx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the design of future geospatial supercomputers</a:t>
            </a:r>
          </a:p>
          <a:p>
            <a:endParaRPr lang="en-US" dirty="0">
              <a:solidFill>
                <a:schemeClr val="tx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6186734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ROGER</a:t>
            </a:r>
            <a:r>
              <a:rPr lang="en-US" dirty="0" smtClean="0"/>
              <a:t>: Overview</a:t>
            </a:r>
            <a:endParaRPr lang="en-US" dirty="0"/>
          </a:p>
        </p:txBody>
      </p:sp>
      <p:sp>
        <p:nvSpPr>
          <p:cNvPr id="5" name="Content Placeholder 4"/>
          <p:cNvSpPr>
            <a:spLocks noGrp="1"/>
          </p:cNvSpPr>
          <p:nvPr>
            <p:ph sz="half" idx="2"/>
          </p:nvPr>
        </p:nvSpPr>
        <p:spPr/>
        <p:txBody>
          <a:bodyPr/>
          <a:lstStyle/>
          <a:p>
            <a:r>
              <a:rPr lang="en-US" altLang="en-US" dirty="0">
                <a:solidFill>
                  <a:schemeClr val="tx1"/>
                </a:solidFill>
                <a:ea typeface="ＭＳ Ｐゴシック" panose="020B0600070205080204" pitchFamily="34" charset="-128"/>
              </a:rPr>
              <a:t>Provides </a:t>
            </a:r>
            <a:r>
              <a:rPr lang="en-US" altLang="en-US" dirty="0" smtClean="0">
                <a:solidFill>
                  <a:schemeClr val="tx1"/>
                </a:solidFill>
                <a:ea typeface="ＭＳ Ｐゴシック" panose="020B0600070205080204" pitchFamily="34" charset="-128"/>
              </a:rPr>
              <a:t>CyberGIS users </a:t>
            </a:r>
            <a:r>
              <a:rPr lang="en-US" altLang="en-US" dirty="0">
                <a:solidFill>
                  <a:schemeClr val="tx1"/>
                </a:solidFill>
                <a:ea typeface="ＭＳ Ｐゴシック" panose="020B0600070205080204" pitchFamily="34" charset="-128"/>
              </a:rPr>
              <a:t>with HPC, Hadoop and OpenStack functionality all on one system</a:t>
            </a:r>
          </a:p>
          <a:p>
            <a:r>
              <a:rPr lang="en-US" altLang="en-US" dirty="0">
                <a:solidFill>
                  <a:schemeClr val="tx1"/>
                </a:solidFill>
                <a:ea typeface="ＭＳ Ｐゴシック" panose="020B0600070205080204" pitchFamily="34" charset="-128"/>
              </a:rPr>
              <a:t>Managed by Systems Group</a:t>
            </a:r>
          </a:p>
          <a:p>
            <a:pPr marL="457177" lvl="1" indent="0">
              <a:buNone/>
            </a:pPr>
            <a:r>
              <a:rPr lang="en-US" altLang="en-US" dirty="0">
                <a:solidFill>
                  <a:schemeClr val="tx1"/>
                </a:solidFill>
                <a:ea typeface="ＭＳ Ｐゴシック" panose="020B0600070205080204" pitchFamily="34" charset="-128"/>
              </a:rPr>
              <a:t>With support from our storage, network, security and services groups</a:t>
            </a:r>
          </a:p>
          <a:p>
            <a:pPr marL="0" indent="0" algn="ctr">
              <a:spcBef>
                <a:spcPts val="1800"/>
              </a:spcBef>
              <a:spcAft>
                <a:spcPts val="1800"/>
              </a:spcAft>
              <a:buNone/>
            </a:pPr>
            <a:endParaRPr lang="en-US" dirty="0">
              <a:solidFill>
                <a:schemeClr val="tx1"/>
              </a:solidFill>
              <a:latin typeface="Calibri" panose="020F0502020204030204" pitchFamily="34" charset="0"/>
            </a:endParaRPr>
          </a:p>
          <a:p>
            <a:pPr>
              <a:spcBef>
                <a:spcPts val="0"/>
              </a:spcBef>
              <a:spcAft>
                <a:spcPts val="600"/>
              </a:spcAft>
            </a:pPr>
            <a:endParaRPr lang="en-US" sz="2400" dirty="0">
              <a:solidFill>
                <a:schemeClr val="tx1"/>
              </a:solidFill>
              <a:latin typeface="Calibri" panose="020F0502020204030204" pitchFamily="34" charset="0"/>
            </a:endParaRPr>
          </a:p>
          <a:p>
            <a:pPr>
              <a:spcBef>
                <a:spcPts val="0"/>
              </a:spcBef>
              <a:spcAft>
                <a:spcPts val="600"/>
              </a:spcAft>
            </a:pPr>
            <a:endParaRPr lang="en-US" sz="1600" dirty="0">
              <a:solidFill>
                <a:schemeClr val="tx1"/>
              </a:solidFill>
              <a:latin typeface="Calibri" panose="020F0502020204030204" pitchFamily="34" charset="0"/>
            </a:endParaRPr>
          </a:p>
          <a:p>
            <a:pPr marL="342891" lvl="1" indent="-342891">
              <a:spcBef>
                <a:spcPts val="0"/>
              </a:spcBef>
              <a:spcAft>
                <a:spcPts val="600"/>
              </a:spcAft>
            </a:pPr>
            <a:endParaRPr lang="en-US" dirty="0">
              <a:solidFill>
                <a:schemeClr val="tx1"/>
              </a:solidFill>
              <a:latin typeface="Calibri" panose="020F0502020204030204" pitchFamily="34" charset="0"/>
            </a:endParaRPr>
          </a:p>
          <a:p>
            <a:endParaRPr lang="en-US" dirty="0"/>
          </a:p>
        </p:txBody>
      </p:sp>
      <p:pic>
        <p:nvPicPr>
          <p:cNvPr id="6" name="Picture 5"/>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38200" y="1825625"/>
            <a:ext cx="5120640" cy="3405226"/>
          </a:xfrm>
          <a:prstGeom prst="rect">
            <a:avLst/>
          </a:prstGeom>
        </p:spPr>
      </p:pic>
    </p:spTree>
    <p:extLst>
      <p:ext uri="{BB962C8B-B14F-4D97-AF65-F5344CB8AC3E}">
        <p14:creationId xmlns:p14="http://schemas.microsoft.com/office/powerpoint/2010/main" val="51500221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theme/theme1.xml><?xml version="1.0" encoding="utf-8"?>
<a:theme xmlns:a="http://schemas.openxmlformats.org/drawingml/2006/main" name="Depth">
  <a:themeElements>
    <a:clrScheme name="Depth">
      <a:dk1>
        <a:sysClr val="windowText" lastClr="000000"/>
      </a:dk1>
      <a:lt1>
        <a:sysClr val="window" lastClr="FFFFFF"/>
      </a:lt1>
      <a:dk2>
        <a:srgbClr val="4B4B4B"/>
      </a:dk2>
      <a:lt2>
        <a:srgbClr val="8ED5C1"/>
      </a:lt2>
      <a:accent1>
        <a:srgbClr val="73CBB2"/>
      </a:accent1>
      <a:accent2>
        <a:srgbClr val="AACD5B"/>
      </a:accent2>
      <a:accent3>
        <a:srgbClr val="65A9E1"/>
      </a:accent3>
      <a:accent4>
        <a:srgbClr val="6274D8"/>
      </a:accent4>
      <a:accent5>
        <a:srgbClr val="AB54D7"/>
      </a:accent5>
      <a:accent6>
        <a:srgbClr val="D15B37"/>
      </a:accent6>
      <a:hlink>
        <a:srgbClr val="BFE962"/>
      </a:hlink>
      <a:folHlink>
        <a:srgbClr val="C0D591"/>
      </a:folHlink>
    </a:clrScheme>
    <a:fontScheme name="Depth">
      <a:maj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epth">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epth" id="{7BEAFC2A-325C-49C4-AC08-2B765DA903F9}" vid="{47428100-C732-4B2E-A30A-5273F581A0F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TC104033923[[fn=Depth]]</Template>
  <TotalTime>7959</TotalTime>
  <Words>1109</Words>
  <Application>Microsoft Office PowerPoint</Application>
  <PresentationFormat>Widescreen</PresentationFormat>
  <Paragraphs>237</Paragraphs>
  <Slides>26</Slides>
  <Notes>10</Notes>
  <HiddenSlides>0</HiddenSlides>
  <MMClips>0</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26</vt:i4>
      </vt:variant>
    </vt:vector>
  </HeadingPairs>
  <TitlesOfParts>
    <vt:vector size="40" baseType="lpstr">
      <vt:lpstr>MS PGothic</vt:lpstr>
      <vt:lpstr>MS PGothic</vt:lpstr>
      <vt:lpstr>Arial</vt:lpstr>
      <vt:lpstr>Calibri</vt:lpstr>
      <vt:lpstr>Calibri Light</vt:lpstr>
      <vt:lpstr>Century Gothic</vt:lpstr>
      <vt:lpstr>Consolas</vt:lpstr>
      <vt:lpstr>Corbel</vt:lpstr>
      <vt:lpstr>Franklin Gothic Book</vt:lpstr>
      <vt:lpstr>Microsquare</vt:lpstr>
      <vt:lpstr>Times</vt:lpstr>
      <vt:lpstr>Times New Roman</vt:lpstr>
      <vt:lpstr>Depth</vt:lpstr>
      <vt:lpstr>Office Theme</vt:lpstr>
      <vt:lpstr>PowerPoint Presentation</vt:lpstr>
      <vt:lpstr>CyberGIS is Geographic Information Science and Systems based on advanced cyberinfrastructure.</vt:lpstr>
      <vt:lpstr>Increasing Data Size</vt:lpstr>
      <vt:lpstr>Increasing Data Speed</vt:lpstr>
      <vt:lpstr>Increasing Data Speed</vt:lpstr>
      <vt:lpstr>CyberInfrastructure Resources</vt:lpstr>
      <vt:lpstr>CyberGIS ROGER</vt:lpstr>
      <vt:lpstr>Why ROGER?</vt:lpstr>
      <vt:lpstr>ROGER: Overview</vt:lpstr>
      <vt:lpstr>ROGER: Hardware</vt:lpstr>
      <vt:lpstr>Storage</vt:lpstr>
      <vt:lpstr>NPCF</vt:lpstr>
      <vt:lpstr>ROGER User Community</vt:lpstr>
      <vt:lpstr>Education and Training Opportunities</vt:lpstr>
      <vt:lpstr>CyberGIS Fellows</vt:lpstr>
      <vt:lpstr>PowerPoint Presentation</vt:lpstr>
      <vt:lpstr>Accounts</vt:lpstr>
      <vt:lpstr>Logging On to ROGER</vt:lpstr>
      <vt:lpstr>Common Commands</vt:lpstr>
      <vt:lpstr>File system</vt:lpstr>
      <vt:lpstr>Parallel Applications</vt:lpstr>
      <vt:lpstr>Cumberland County 1m DEM from Lidar</vt:lpstr>
      <vt:lpstr>Pit Remove DEM</vt:lpstr>
      <vt:lpstr>GNU Parallel Example</vt:lpstr>
      <vt:lpstr>ROGER Statistics</vt:lpstr>
      <vt:lpstr>Questions?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Evan Burness;Johnathan Rush;Dan Lapine</dc:creator>
  <cp:lastModifiedBy>Johnathan Rush</cp:lastModifiedBy>
  <cp:revision>572</cp:revision>
  <dcterms:created xsi:type="dcterms:W3CDTF">2013-05-12T22:54:29Z</dcterms:created>
  <dcterms:modified xsi:type="dcterms:W3CDTF">2016-02-02T21:37:14Z</dcterms:modified>
</cp:coreProperties>
</file>